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6"/>
  </p:notesMasterIdLst>
  <p:sldIdLst>
    <p:sldId id="261" r:id="rId5"/>
    <p:sldId id="274" r:id="rId6"/>
    <p:sldId id="275" r:id="rId7"/>
    <p:sldId id="292" r:id="rId8"/>
    <p:sldId id="276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3" r:id="rId18"/>
    <p:sldId id="324" r:id="rId19"/>
    <p:sldId id="325" r:id="rId20"/>
    <p:sldId id="326" r:id="rId21"/>
    <p:sldId id="327" r:id="rId22"/>
    <p:sldId id="328" r:id="rId23"/>
    <p:sldId id="329" r:id="rId24"/>
    <p:sldId id="323" r:id="rId25"/>
    <p:sldId id="262" r:id="rId26"/>
    <p:sldId id="288" r:id="rId27"/>
    <p:sldId id="304" r:id="rId28"/>
    <p:sldId id="305" r:id="rId29"/>
    <p:sldId id="306" r:id="rId30"/>
    <p:sldId id="307" r:id="rId31"/>
    <p:sldId id="319" r:id="rId32"/>
    <p:sldId id="318" r:id="rId33"/>
    <p:sldId id="289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2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2B1FB3D9-DBDD-CCC6-773A-D2D03F93BB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6036" y="5940452"/>
            <a:ext cx="1125964" cy="1006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1793"/>
            <a:ext cx="9852818" cy="829282"/>
          </a:xfrm>
        </p:spPr>
        <p:txBody>
          <a:bodyPr/>
          <a:lstStyle>
            <a:lvl1pPr>
              <a:defRPr b="0">
                <a:latin typeface="Digitalis" panose="00000400000000000000" pitchFamily="2" charset="0"/>
                <a:cs typeface="Cascadia Code" pitchFamily="1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6" y="1076325"/>
            <a:ext cx="10467974" cy="5105400"/>
          </a:xfrm>
        </p:spPr>
        <p:txBody>
          <a:bodyPr/>
          <a:lstStyle>
            <a:lvl1pPr marL="2286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600">
                <a:latin typeface="Abadi" panose="020B0604020104020204" pitchFamily="34" charset="0"/>
                <a:cs typeface="Cascadia Code" pitchFamily="1" charset="0"/>
              </a:defRPr>
            </a:lvl1pPr>
            <a:lvl2pPr marL="6858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>
                <a:latin typeface="Abadi" panose="020B0604020104020204" pitchFamily="34" charset="0"/>
                <a:cs typeface="Cascadia Code" pitchFamily="1" charset="0"/>
              </a:defRPr>
            </a:lvl2pPr>
            <a:lvl3pPr marL="11430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>
                <a:latin typeface="Abadi" panose="020B0604020104020204" pitchFamily="34" charset="0"/>
                <a:cs typeface="Cascadia Code" pitchFamily="1" charset="0"/>
              </a:defRPr>
            </a:lvl3pPr>
            <a:lvl4pPr marL="16002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>
                <a:latin typeface="Abadi" panose="020B0604020104020204" pitchFamily="34" charset="0"/>
                <a:cs typeface="Cascadia Code" pitchFamily="1" charset="0"/>
              </a:defRPr>
            </a:lvl4pPr>
            <a:lvl5pPr marL="20574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>
                <a:latin typeface="Abadi" panose="020B0604020104020204" pitchFamily="34" charset="0"/>
                <a:cs typeface="Cascadia Code" pitchFamily="1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6416674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742C1CB5-A088-4DB4-8A5C-B084F9B2B528}" type="datetime1">
              <a:rPr lang="en-US" smtClean="0"/>
              <a:pPr/>
              <a:t>8/5/2022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6416674"/>
            <a:ext cx="771089" cy="365125"/>
          </a:xfrm>
        </p:spPr>
        <p:txBody>
          <a:bodyPr/>
          <a:lstStyle>
            <a:lvl1pPr>
              <a:defRPr sz="1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6" descr="C:\Users\rehin99\Desktop\gtu-logo.png">
            <a:extLst>
              <a:ext uri="{FF2B5EF4-FFF2-40B4-BE49-F238E27FC236}">
                <a16:creationId xmlns:a16="http://schemas.microsoft.com/office/drawing/2014/main" id="{CCFAE032-2038-7ED4-5D21-0289D6CFD0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585" y="151793"/>
            <a:ext cx="989740" cy="61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FB3994DD-43FC-8305-970D-7E49A525FE4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42727" y="6276975"/>
            <a:ext cx="903368" cy="47622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E567B94D-50C4-4558-AAA1-857DDB1A21EF}" type="datetime1">
              <a:rPr lang="en-US" smtClean="0"/>
              <a:pPr/>
              <a:t>8/5/2022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3.wmf"/><Relationship Id="rId3" Type="http://schemas.openxmlformats.org/officeDocument/2006/relationships/image" Target="../media/image5.sv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4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2.wmf"/><Relationship Id="rId5" Type="http://schemas.openxmlformats.org/officeDocument/2006/relationships/image" Target="../media/image19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/>
              <a:t>Digital Design Primer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FPGA/Verilog from Scratch</a:t>
            </a:r>
          </a:p>
          <a:p>
            <a:pPr algn="ctr"/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AF53-D2D9-AD9C-2E62-3D512CFD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adder – 4bit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0A221127-0021-9EA3-F1DB-22614C43E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838" y="1117600"/>
            <a:ext cx="215900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en-US" sz="2000" b="1" i="1">
                <a:solidFill>
                  <a:schemeClr val="bg1"/>
                </a:solidFill>
              </a:rPr>
              <a:t>c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3</a:t>
            </a:r>
            <a:r>
              <a:rPr lang="en-US" altLang="en-US" sz="2000" b="1" i="1">
                <a:solidFill>
                  <a:schemeClr val="bg1"/>
                </a:solidFill>
              </a:rPr>
              <a:t>  c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2 </a:t>
            </a:r>
            <a:r>
              <a:rPr lang="en-US" altLang="en-US" sz="2000" b="1" i="1">
                <a:solidFill>
                  <a:schemeClr val="bg1"/>
                </a:solidFill>
              </a:rPr>
              <a:t> c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1 </a:t>
            </a:r>
            <a:r>
              <a:rPr lang="en-US" altLang="en-US" sz="2000" b="1" i="1">
                <a:solidFill>
                  <a:schemeClr val="bg1"/>
                </a:solidFill>
              </a:rPr>
              <a:t>    .</a:t>
            </a:r>
            <a:endParaRPr lang="en-US" altLang="en-US" sz="2000" b="1" i="1" baseline="-25000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altLang="en-US" sz="2000" b="1" i="1">
                <a:solidFill>
                  <a:schemeClr val="bg1"/>
                </a:solidFill>
              </a:rPr>
              <a:t>+  x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3</a:t>
            </a:r>
            <a:r>
              <a:rPr lang="en-US" altLang="en-US" sz="2000" b="1" i="1">
                <a:solidFill>
                  <a:schemeClr val="bg1"/>
                </a:solidFill>
              </a:rPr>
              <a:t>  x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2</a:t>
            </a:r>
            <a:r>
              <a:rPr lang="en-US" altLang="en-US" sz="2000" b="1" i="1">
                <a:solidFill>
                  <a:schemeClr val="bg1"/>
                </a:solidFill>
              </a:rPr>
              <a:t>  x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1</a:t>
            </a:r>
            <a:r>
              <a:rPr lang="en-US" altLang="en-US" sz="2000" b="1" i="1">
                <a:solidFill>
                  <a:schemeClr val="bg1"/>
                </a:solidFill>
              </a:rPr>
              <a:t>  x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0</a:t>
            </a:r>
            <a:endParaRPr lang="en-US" altLang="en-US" sz="2000" b="1" i="1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altLang="en-US" sz="2000" b="1" i="1">
                <a:solidFill>
                  <a:schemeClr val="bg1"/>
                </a:solidFill>
              </a:rPr>
              <a:t>+  y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3</a:t>
            </a:r>
            <a:r>
              <a:rPr lang="en-US" altLang="en-US" sz="2000" b="1" i="1">
                <a:solidFill>
                  <a:schemeClr val="bg1"/>
                </a:solidFill>
              </a:rPr>
              <a:t>  y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2</a:t>
            </a:r>
            <a:r>
              <a:rPr lang="en-US" altLang="en-US" sz="2000" b="1" i="1">
                <a:solidFill>
                  <a:schemeClr val="bg1"/>
                </a:solidFill>
              </a:rPr>
              <a:t>  y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1</a:t>
            </a:r>
            <a:r>
              <a:rPr lang="en-US" altLang="en-US" sz="2000" b="1" i="1">
                <a:solidFill>
                  <a:schemeClr val="bg1"/>
                </a:solidFill>
              </a:rPr>
              <a:t>  y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0</a:t>
            </a:r>
            <a:endParaRPr lang="en-US" altLang="en-US" sz="2000" b="1" i="1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altLang="en-US" sz="2000" b="1" i="1">
                <a:solidFill>
                  <a:schemeClr val="bg1"/>
                </a:solidFill>
                <a:cs typeface="Times New Roman" panose="02020603050405020304" pitchFamily="18" charset="0"/>
              </a:rPr>
              <a:t>────────</a:t>
            </a:r>
            <a:endParaRPr lang="en-US" altLang="en-US" sz="2000" b="1" i="1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altLang="en-US" sz="2000" b="1" i="1">
                <a:solidFill>
                  <a:schemeClr val="bg1"/>
                </a:solidFill>
              </a:rPr>
              <a:t>Cy   S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3</a:t>
            </a:r>
            <a:r>
              <a:rPr lang="en-US" altLang="en-US" sz="2000" b="1" i="1">
                <a:solidFill>
                  <a:schemeClr val="bg1"/>
                </a:solidFill>
              </a:rPr>
              <a:t>  S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2</a:t>
            </a:r>
            <a:r>
              <a:rPr lang="en-US" altLang="en-US" sz="2000" b="1" i="1">
                <a:solidFill>
                  <a:schemeClr val="bg1"/>
                </a:solidFill>
              </a:rPr>
              <a:t>  S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1</a:t>
            </a:r>
            <a:r>
              <a:rPr lang="en-US" altLang="en-US" sz="2000" b="1" i="1">
                <a:solidFill>
                  <a:schemeClr val="bg1"/>
                </a:solidFill>
              </a:rPr>
              <a:t>  S</a:t>
            </a:r>
            <a:r>
              <a:rPr lang="en-US" altLang="en-US" sz="2000" b="1" i="1" baseline="-250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085A29A1-0A2A-DE27-98DA-C3EFBFFF0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4538662"/>
            <a:ext cx="1081087" cy="900113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 algn="ctr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4E429BC3-C195-01FC-BBFE-9DDD0CC5F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300" y="3219450"/>
            <a:ext cx="5761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x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x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x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BA85BDDA-7151-44A2-629C-A39417561FA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537575" y="4365625"/>
            <a:ext cx="371475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09927DF6-C00C-B041-94BA-CCD5A46A04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2338" y="3998912"/>
            <a:ext cx="1587" cy="5413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F82C4BB4-352E-0B26-DF82-87723A727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2950" y="3638550"/>
            <a:ext cx="1588" cy="901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6EA09F94-3A4A-2D86-7804-4339F5DA98C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452644" y="5709444"/>
            <a:ext cx="541337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FEFEDD5E-22AE-4DB6-2CBC-F789A3FBC334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177212" y="5624513"/>
            <a:ext cx="371475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43AE3E9F-6C23-63F1-245C-58A3656BA3D3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002588" y="5438774"/>
            <a:ext cx="0" cy="720725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81768C3E-E5AB-B402-A841-F060098F8F35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6833394" y="4988718"/>
            <a:ext cx="1619250" cy="1588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34121608-96A5-0340-E1C5-79FE936A354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283451" y="3819524"/>
            <a:ext cx="0" cy="720725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12D7092D-3D17-EA98-0B66-3F8AF1BC6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4538662"/>
            <a:ext cx="1081087" cy="900113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 algn="ctr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</a:t>
            </a: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1245CCAF-DD60-F847-C26B-911F52E2A44E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737350" y="4365625"/>
            <a:ext cx="371475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74C85D8A-7F41-2E5E-EB39-09CD8271B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2113" y="3998912"/>
            <a:ext cx="1587" cy="5413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5DF01B8D-5DC3-9817-2009-62B8D0E5E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2725" y="3638550"/>
            <a:ext cx="1588" cy="901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4A5B3EEA-85AB-BF65-52D8-43B1BA77C6F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652419" y="5709444"/>
            <a:ext cx="541337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091475EB-B8A5-A689-5EFA-C1B470B028AE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376987" y="5624513"/>
            <a:ext cx="371475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5584D293-6CBA-D856-BB3B-600256CEAB9F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202363" y="5438774"/>
            <a:ext cx="0" cy="720725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24485748-490B-36B8-6CA6-C2A2A976C712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5033169" y="4988718"/>
            <a:ext cx="1619250" cy="1588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CE602EF1-DB1A-820F-0DCF-460BE2BABCA4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483226" y="3819524"/>
            <a:ext cx="0" cy="720725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BC0EF9A9-982C-15AC-18B6-9F3002702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2138" y="4538662"/>
            <a:ext cx="1081087" cy="900113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 algn="ctr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</a:t>
            </a: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9431C4D5-0D77-AEE3-070A-E4EB8A03027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937125" y="4365625"/>
            <a:ext cx="371475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C30F7477-4E36-9149-2B6E-30735B172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1888" y="3998912"/>
            <a:ext cx="1587" cy="5413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63C23DF6-346B-F422-C649-074E4451A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0" y="3638550"/>
            <a:ext cx="1588" cy="901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4C31B2CD-4969-8BF3-6A57-CF2D88D3730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852194" y="5709444"/>
            <a:ext cx="541337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26B75C29-2724-DD3D-394F-77E1D38C3A82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576762" y="5624513"/>
            <a:ext cx="371475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B8C543B3-165F-D510-9856-69FDC37FD29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402138" y="5438774"/>
            <a:ext cx="0" cy="720725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A69DE841-FAAD-739E-1625-086E28BFE3BB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232944" y="4988718"/>
            <a:ext cx="1619250" cy="1588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8E27DB88-98FA-FDE3-B014-3F63A98D991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683001" y="3819524"/>
            <a:ext cx="0" cy="720725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4AF7E458-6D4C-438C-9664-AFF45F4C8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913" y="4538662"/>
            <a:ext cx="1081087" cy="900113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 algn="ctr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</a:t>
            </a:r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F475FC9D-38C3-5AD5-6D53-090A8B47F02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136900" y="4365625"/>
            <a:ext cx="371475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BE0692F8-7000-B80E-B1A0-8D939F22B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663" y="3998912"/>
            <a:ext cx="1587" cy="5413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44E87304-D72E-86CF-1D65-BB9DD0038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2275" y="3638550"/>
            <a:ext cx="1588" cy="901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DA39AA69-D543-FD14-7F13-DD2F93127682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051969" y="5709444"/>
            <a:ext cx="541337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9EC7155D-0DCF-5484-39A8-D22399B5DF6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776537" y="5624513"/>
            <a:ext cx="371475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D63B2C07-D41A-413C-093A-3E12D0BD242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601913" y="5438774"/>
            <a:ext cx="0" cy="720725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Text Box 42">
            <a:extLst>
              <a:ext uri="{FF2B5EF4-FFF2-40B4-BE49-F238E27FC236}">
                <a16:creationId xmlns:a16="http://schemas.microsoft.com/office/drawing/2014/main" id="{21363359-1680-212A-28DD-B9920E538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3587750"/>
            <a:ext cx="5761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y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y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y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 Box 43">
            <a:extLst>
              <a:ext uri="{FF2B5EF4-FFF2-40B4-BE49-F238E27FC236}">
                <a16:creationId xmlns:a16="http://schemas.microsoft.com/office/drawing/2014/main" id="{5DEB9F81-4A0E-A885-43B9-385DE5E5F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1663" y="6032500"/>
            <a:ext cx="5940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S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S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2" name="Text Box 44">
            <a:extLst>
              <a:ext uri="{FF2B5EF4-FFF2-40B4-BE49-F238E27FC236}">
                <a16:creationId xmlns:a16="http://schemas.microsoft.com/office/drawing/2014/main" id="{236CB9EE-645D-8378-F7B1-60F706818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5824537"/>
            <a:ext cx="5940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C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C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Line 45">
            <a:extLst>
              <a:ext uri="{FF2B5EF4-FFF2-40B4-BE49-F238E27FC236}">
                <a16:creationId xmlns:a16="http://schemas.microsoft.com/office/drawing/2014/main" id="{3796BC6F-5764-B314-A1EE-C5B2BB2CCFB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992394" y="3907631"/>
            <a:ext cx="0" cy="541338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Text Box 46">
            <a:extLst>
              <a:ext uri="{FF2B5EF4-FFF2-40B4-BE49-F238E27FC236}">
                <a16:creationId xmlns:a16="http://schemas.microsoft.com/office/drawing/2014/main" id="{5849773F-ABBD-EFC2-E6C9-01B41797F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063" y="3998912"/>
            <a:ext cx="358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pSp>
        <p:nvGrpSpPr>
          <p:cNvPr id="45" name="Group 66">
            <a:extLst>
              <a:ext uri="{FF2B5EF4-FFF2-40B4-BE49-F238E27FC236}">
                <a16:creationId xmlns:a16="http://schemas.microsoft.com/office/drawing/2014/main" id="{D5F3B69B-A3DB-6DFC-687D-B768B2258377}"/>
              </a:ext>
            </a:extLst>
          </p:cNvPr>
          <p:cNvGrpSpPr>
            <a:grpSpLocks/>
          </p:cNvGrpSpPr>
          <p:nvPr/>
        </p:nvGrpSpPr>
        <p:grpSpPr bwMode="auto">
          <a:xfrm>
            <a:off x="2062163" y="981075"/>
            <a:ext cx="3771900" cy="2033587"/>
            <a:chOff x="1006" y="713"/>
            <a:chExt cx="2376" cy="1281"/>
          </a:xfrm>
        </p:grpSpPr>
        <p:sp>
          <p:nvSpPr>
            <p:cNvPr id="46" name="AutoShape 47">
              <a:extLst>
                <a:ext uri="{FF2B5EF4-FFF2-40B4-BE49-F238E27FC236}">
                  <a16:creationId xmlns:a16="http://schemas.microsoft.com/office/drawing/2014/main" id="{2A8FF133-196A-6121-7ECC-AB8FE9D2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1139"/>
              <a:ext cx="1474" cy="45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 algn="ctr">
              <a:solidFill>
                <a:srgbClr val="00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alt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 Adder</a:t>
              </a:r>
            </a:p>
          </p:txBody>
        </p:sp>
        <p:sp>
          <p:nvSpPr>
            <p:cNvPr id="47" name="Line 48">
              <a:extLst>
                <a:ext uri="{FF2B5EF4-FFF2-40B4-BE49-F238E27FC236}">
                  <a16:creationId xmlns:a16="http://schemas.microsoft.com/office/drawing/2014/main" id="{982D845B-58D6-FAA3-4D06-A2688872F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" y="913"/>
              <a:ext cx="1" cy="22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Line 49">
              <a:extLst>
                <a:ext uri="{FF2B5EF4-FFF2-40B4-BE49-F238E27FC236}">
                  <a16:creationId xmlns:a16="http://schemas.microsoft.com/office/drawing/2014/main" id="{1EBF25E1-5437-D85F-839D-FD09FA2B9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913"/>
              <a:ext cx="1" cy="22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Line 50">
              <a:extLst>
                <a:ext uri="{FF2B5EF4-FFF2-40B4-BE49-F238E27FC236}">
                  <a16:creationId xmlns:a16="http://schemas.microsoft.com/office/drawing/2014/main" id="{52DF533B-F47E-6141-B080-30F6BDCF74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9" y="913"/>
              <a:ext cx="1" cy="22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Line 51">
              <a:extLst>
                <a:ext uri="{FF2B5EF4-FFF2-40B4-BE49-F238E27FC236}">
                  <a16:creationId xmlns:a16="http://schemas.microsoft.com/office/drawing/2014/main" id="{F6ABA285-BCB4-2E5B-17FE-6BA4A962A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2" y="913"/>
              <a:ext cx="1" cy="22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Line 52">
              <a:extLst>
                <a:ext uri="{FF2B5EF4-FFF2-40B4-BE49-F238E27FC236}">
                  <a16:creationId xmlns:a16="http://schemas.microsoft.com/office/drawing/2014/main" id="{1F1A895A-13A7-C4D8-4298-DD693B005E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913"/>
              <a:ext cx="1" cy="22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Line 53">
              <a:extLst>
                <a:ext uri="{FF2B5EF4-FFF2-40B4-BE49-F238E27FC236}">
                  <a16:creationId xmlns:a16="http://schemas.microsoft.com/office/drawing/2014/main" id="{F0010F0E-A3DD-057F-B4E7-67EA633BCB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913"/>
              <a:ext cx="1" cy="22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Line 54">
              <a:extLst>
                <a:ext uri="{FF2B5EF4-FFF2-40B4-BE49-F238E27FC236}">
                  <a16:creationId xmlns:a16="http://schemas.microsoft.com/office/drawing/2014/main" id="{6C984DC0-EBBC-AE86-589C-8AF59B15F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913"/>
              <a:ext cx="1" cy="22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Line 55">
              <a:extLst>
                <a:ext uri="{FF2B5EF4-FFF2-40B4-BE49-F238E27FC236}">
                  <a16:creationId xmlns:a16="http://schemas.microsoft.com/office/drawing/2014/main" id="{86B292A8-B428-957A-FF64-2F17D3055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7" y="913"/>
              <a:ext cx="1" cy="22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Line 56">
              <a:extLst>
                <a:ext uri="{FF2B5EF4-FFF2-40B4-BE49-F238E27FC236}">
                  <a16:creationId xmlns:a16="http://schemas.microsoft.com/office/drawing/2014/main" id="{7513B834-517C-73AB-B3F0-53305CC72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4" y="1593"/>
              <a:ext cx="1" cy="227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Line 57">
              <a:extLst>
                <a:ext uri="{FF2B5EF4-FFF2-40B4-BE49-F238E27FC236}">
                  <a16:creationId xmlns:a16="http://schemas.microsoft.com/office/drawing/2014/main" id="{C3C17F02-8E16-E6FD-8F58-EB2590545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7" y="1593"/>
              <a:ext cx="1" cy="227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Line 58">
              <a:extLst>
                <a:ext uri="{FF2B5EF4-FFF2-40B4-BE49-F238E27FC236}">
                  <a16:creationId xmlns:a16="http://schemas.microsoft.com/office/drawing/2014/main" id="{B8063C40-3661-548B-8976-7B204CE98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1593"/>
              <a:ext cx="1" cy="227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Line 59">
              <a:extLst>
                <a:ext uri="{FF2B5EF4-FFF2-40B4-BE49-F238E27FC236}">
                  <a16:creationId xmlns:a16="http://schemas.microsoft.com/office/drawing/2014/main" id="{D4ABC13E-9187-1E09-C5A1-9E0C77C84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3" y="1593"/>
              <a:ext cx="1" cy="227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Line 60">
              <a:extLst>
                <a:ext uri="{FF2B5EF4-FFF2-40B4-BE49-F238E27FC236}">
                  <a16:creationId xmlns:a16="http://schemas.microsoft.com/office/drawing/2014/main" id="{B91AFABE-B291-8195-D187-6886B3AF7D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1" y="1366"/>
              <a:ext cx="226" cy="0"/>
            </a:xfrm>
            <a:prstGeom prst="line">
              <a:avLst/>
            </a:prstGeom>
            <a:noFill/>
            <a:ln w="28575">
              <a:solidFill>
                <a:srgbClr val="CC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Line 61">
              <a:extLst>
                <a:ext uri="{FF2B5EF4-FFF2-40B4-BE49-F238E27FC236}">
                  <a16:creationId xmlns:a16="http://schemas.microsoft.com/office/drawing/2014/main" id="{52E1E644-DEA0-2C9D-3DCC-CEE555E6B1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9" y="1366"/>
              <a:ext cx="226" cy="0"/>
            </a:xfrm>
            <a:prstGeom prst="line">
              <a:avLst/>
            </a:prstGeom>
            <a:noFill/>
            <a:ln w="28575">
              <a:solidFill>
                <a:srgbClr val="CC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Text Box 62">
              <a:extLst>
                <a:ext uri="{FF2B5EF4-FFF2-40B4-BE49-F238E27FC236}">
                  <a16:creationId xmlns:a16="http://schemas.microsoft.com/office/drawing/2014/main" id="{2EEA1C04-D049-83BA-C2B6-6B6376D7B9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713"/>
              <a:ext cx="136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l"/>
              <a:r>
                <a:rPr lang="en-US" altLang="en-US">
                  <a:solidFill>
                    <a:schemeClr val="bg1"/>
                  </a:solidFill>
                </a:rPr>
                <a:t>x</a:t>
              </a:r>
              <a:r>
                <a:rPr lang="en-US" altLang="en-US" baseline="-25000">
                  <a:solidFill>
                    <a:schemeClr val="bg1"/>
                  </a:solidFill>
                </a:rPr>
                <a:t>3</a:t>
              </a:r>
              <a:r>
                <a:rPr lang="en-US" altLang="en-US">
                  <a:solidFill>
                    <a:schemeClr val="bg1"/>
                  </a:solidFill>
                </a:rPr>
                <a:t>x</a:t>
              </a:r>
              <a:r>
                <a:rPr lang="en-US" altLang="en-US" baseline="-25000">
                  <a:solidFill>
                    <a:schemeClr val="bg1"/>
                  </a:solidFill>
                </a:rPr>
                <a:t>2</a:t>
              </a:r>
              <a:r>
                <a:rPr lang="en-US" altLang="en-US">
                  <a:solidFill>
                    <a:schemeClr val="bg1"/>
                  </a:solidFill>
                </a:rPr>
                <a:t>x</a:t>
              </a:r>
              <a:r>
                <a:rPr lang="en-US" altLang="en-US" baseline="-25000">
                  <a:solidFill>
                    <a:schemeClr val="bg1"/>
                  </a:solidFill>
                </a:rPr>
                <a:t>1</a:t>
              </a:r>
              <a:r>
                <a:rPr lang="en-US" altLang="en-US">
                  <a:solidFill>
                    <a:schemeClr val="bg1"/>
                  </a:solidFill>
                </a:rPr>
                <a:t>x</a:t>
              </a:r>
              <a:r>
                <a:rPr lang="en-US" altLang="en-US" baseline="-25000">
                  <a:solidFill>
                    <a:schemeClr val="bg1"/>
                  </a:solidFill>
                </a:rPr>
                <a:t>0        </a:t>
              </a:r>
              <a:r>
                <a:rPr lang="en-US" altLang="en-US">
                  <a:solidFill>
                    <a:schemeClr val="bg1"/>
                  </a:solidFill>
                </a:rPr>
                <a:t>y</a:t>
              </a:r>
              <a:r>
                <a:rPr lang="en-US" altLang="en-US" baseline="-25000">
                  <a:solidFill>
                    <a:schemeClr val="bg1"/>
                  </a:solidFill>
                </a:rPr>
                <a:t>3</a:t>
              </a:r>
              <a:r>
                <a:rPr lang="en-US" altLang="en-US">
                  <a:solidFill>
                    <a:schemeClr val="bg1"/>
                  </a:solidFill>
                </a:rPr>
                <a:t>y</a:t>
              </a:r>
              <a:r>
                <a:rPr lang="en-US" altLang="en-US" baseline="-25000">
                  <a:solidFill>
                    <a:schemeClr val="bg1"/>
                  </a:solidFill>
                </a:rPr>
                <a:t>2</a:t>
              </a:r>
              <a:r>
                <a:rPr lang="en-US" altLang="en-US">
                  <a:solidFill>
                    <a:schemeClr val="bg1"/>
                  </a:solidFill>
                </a:rPr>
                <a:t>y</a:t>
              </a:r>
              <a:r>
                <a:rPr lang="en-US" altLang="en-US" baseline="-25000">
                  <a:solidFill>
                    <a:schemeClr val="bg1"/>
                  </a:solidFill>
                </a:rPr>
                <a:t>1</a:t>
              </a:r>
              <a:r>
                <a:rPr lang="en-US" altLang="en-US">
                  <a:solidFill>
                    <a:schemeClr val="bg1"/>
                  </a:solidFill>
                </a:rPr>
                <a:t>y</a:t>
              </a:r>
              <a:r>
                <a:rPr lang="en-US" altLang="en-US" baseline="-250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2" name="Text Box 63">
              <a:extLst>
                <a:ext uri="{FF2B5EF4-FFF2-40B4-BE49-F238E27FC236}">
                  <a16:creationId xmlns:a16="http://schemas.microsoft.com/office/drawing/2014/main" id="{E9694C7F-3FAA-3BD5-DB5F-7C936A044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1820"/>
              <a:ext cx="6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l"/>
              <a:r>
                <a:rPr lang="en-US" altLang="en-US">
                  <a:solidFill>
                    <a:schemeClr val="bg1"/>
                  </a:solidFill>
                </a:rPr>
                <a:t>S</a:t>
              </a:r>
              <a:r>
                <a:rPr lang="en-US" altLang="en-US" baseline="-25000">
                  <a:solidFill>
                    <a:schemeClr val="bg1"/>
                  </a:solidFill>
                </a:rPr>
                <a:t>3</a:t>
              </a:r>
              <a:r>
                <a:rPr lang="en-US" altLang="en-US">
                  <a:solidFill>
                    <a:schemeClr val="bg1"/>
                  </a:solidFill>
                </a:rPr>
                <a:t>S</a:t>
              </a:r>
              <a:r>
                <a:rPr lang="en-US" altLang="en-US" baseline="-25000">
                  <a:solidFill>
                    <a:schemeClr val="bg1"/>
                  </a:solidFill>
                </a:rPr>
                <a:t>2</a:t>
              </a:r>
              <a:r>
                <a:rPr lang="en-US" altLang="en-US">
                  <a:solidFill>
                    <a:schemeClr val="bg1"/>
                  </a:solidFill>
                </a:rPr>
                <a:t>S</a:t>
              </a:r>
              <a:r>
                <a:rPr lang="en-US" altLang="en-US" baseline="-25000">
                  <a:solidFill>
                    <a:schemeClr val="bg1"/>
                  </a:solidFill>
                </a:rPr>
                <a:t>1</a:t>
              </a:r>
              <a:r>
                <a:rPr lang="en-US" altLang="en-US">
                  <a:solidFill>
                    <a:schemeClr val="bg1"/>
                  </a:solidFill>
                </a:rPr>
                <a:t>S</a:t>
              </a:r>
              <a:r>
                <a:rPr lang="en-US" altLang="en-US" baseline="-250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3" name="Text Box 64">
              <a:extLst>
                <a:ext uri="{FF2B5EF4-FFF2-40B4-BE49-F238E27FC236}">
                  <a16:creationId xmlns:a16="http://schemas.microsoft.com/office/drawing/2014/main" id="{8E2D1C88-115E-D8D1-02F7-8CAD538D5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5" y="1283"/>
              <a:ext cx="22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l"/>
              <a:r>
                <a:rPr lang="en-US" altLang="en-US">
                  <a:solidFill>
                    <a:schemeClr val="bg1"/>
                  </a:solidFill>
                </a:rPr>
                <a:t>C</a:t>
              </a:r>
              <a:r>
                <a:rPr lang="en-US" altLang="en-US" baseline="-250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4" name="Text Box 65">
              <a:extLst>
                <a:ext uri="{FF2B5EF4-FFF2-40B4-BE49-F238E27FC236}">
                  <a16:creationId xmlns:a16="http://schemas.microsoft.com/office/drawing/2014/main" id="{B577EE13-693A-6C73-6301-A5430C6EE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6" y="1292"/>
              <a:ext cx="22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l"/>
              <a:r>
                <a:rPr lang="en-US" altLang="en-US">
                  <a:solidFill>
                    <a:schemeClr val="bg1"/>
                  </a:solidFill>
                </a:rPr>
                <a:t>C</a:t>
              </a:r>
              <a:r>
                <a:rPr lang="en-US" altLang="en-US" baseline="-25000">
                  <a:solidFill>
                    <a:schemeClr val="bg1"/>
                  </a:solidFill>
                </a:rPr>
                <a:t>y</a:t>
              </a:r>
            </a:p>
          </p:txBody>
        </p:sp>
      </p:grpSp>
      <p:sp>
        <p:nvSpPr>
          <p:cNvPr id="65" name="AutoShape 68">
            <a:extLst>
              <a:ext uri="{FF2B5EF4-FFF2-40B4-BE49-F238E27FC236}">
                <a16:creationId xmlns:a16="http://schemas.microsoft.com/office/drawing/2014/main" id="{8D45AC1C-2D43-B8BF-8D6A-8C899ACD1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388" y="1657350"/>
            <a:ext cx="1260475" cy="900112"/>
          </a:xfrm>
          <a:prstGeom prst="wedgeRoundRectCallout">
            <a:avLst>
              <a:gd name="adj1" fmla="val -73426"/>
              <a:gd name="adj2" fmla="val 216843"/>
              <a:gd name="adj3" fmla="val 16667"/>
            </a:avLst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Carry Propagate Addition</a:t>
            </a:r>
          </a:p>
        </p:txBody>
      </p:sp>
    </p:spTree>
    <p:extLst>
      <p:ext uri="{BB962C8B-B14F-4D97-AF65-F5344CB8AC3E}">
        <p14:creationId xmlns:p14="http://schemas.microsoft.com/office/powerpoint/2010/main" val="143462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 animBg="1"/>
      <p:bldP spid="24" grpId="0" animBg="1"/>
      <p:bldP spid="33" grpId="0" animBg="1"/>
      <p:bldP spid="40" grpId="0"/>
      <p:bldP spid="41" grpId="0"/>
      <p:bldP spid="42" grpId="0"/>
      <p:bldP spid="44" grpId="0"/>
      <p:bldP spid="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7FDF-D7EC-BDEA-D41A-0FE60B7A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subtractor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922B59-FE01-DFE9-A7F5-EA0C3BC4B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4875" y="1076325"/>
            <a:ext cx="10467975" cy="5105400"/>
          </a:xfrm>
        </p:spPr>
        <p:txBody>
          <a:bodyPr/>
          <a:lstStyle/>
          <a:p>
            <a:r>
              <a:rPr lang="en-US" altLang="en-US" dirty="0"/>
              <a:t>Use 2’s complement with binary adder</a:t>
            </a:r>
          </a:p>
          <a:p>
            <a:pPr lvl="1"/>
            <a:r>
              <a:rPr lang="en-US" altLang="en-US" i="1" dirty="0"/>
              <a:t>x</a:t>
            </a:r>
            <a:r>
              <a:rPr lang="en-US" altLang="en-US" dirty="0"/>
              <a:t> – </a:t>
            </a:r>
            <a:r>
              <a:rPr lang="en-US" altLang="en-US" i="1" dirty="0"/>
              <a:t>y</a:t>
            </a:r>
            <a:r>
              <a:rPr lang="en-US" altLang="en-US" dirty="0"/>
              <a:t> = </a:t>
            </a:r>
            <a:r>
              <a:rPr lang="en-US" altLang="en-US" i="1" dirty="0"/>
              <a:t>x</a:t>
            </a:r>
            <a:r>
              <a:rPr lang="en-US" altLang="en-US" dirty="0"/>
              <a:t> + (-</a:t>
            </a:r>
            <a:r>
              <a:rPr lang="en-US" altLang="en-US" i="1" dirty="0"/>
              <a:t>y</a:t>
            </a:r>
            <a:r>
              <a:rPr lang="en-US" altLang="en-US" dirty="0"/>
              <a:t>) = </a:t>
            </a:r>
            <a:r>
              <a:rPr lang="en-US" altLang="en-US" i="1" dirty="0"/>
              <a:t>x</a:t>
            </a:r>
            <a:r>
              <a:rPr lang="en-US" altLang="en-US" dirty="0"/>
              <a:t> + </a:t>
            </a:r>
            <a:r>
              <a:rPr lang="en-US" altLang="en-US" i="1" dirty="0"/>
              <a:t>y’ </a:t>
            </a:r>
            <a:r>
              <a:rPr lang="en-US" altLang="en-US" dirty="0"/>
              <a:t>+ 1</a:t>
            </a:r>
          </a:p>
        </p:txBody>
      </p:sp>
      <p:graphicFrame>
        <p:nvGraphicFramePr>
          <p:cNvPr id="5" name="Object 31">
            <a:extLst>
              <a:ext uri="{FF2B5EF4-FFF2-40B4-BE49-F238E27FC236}">
                <a16:creationId xmlns:a16="http://schemas.microsoft.com/office/drawing/2014/main" id="{708EBAA1-ABD0-0E4A-A6B1-5FEC097980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2387" y="2279650"/>
          <a:ext cx="5755725" cy="390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498628" imgH="1693956" progId="Visio.Drawing.11">
                  <p:embed/>
                </p:oleObj>
              </mc:Choice>
              <mc:Fallback>
                <p:oleObj name="Visio" r:id="rId2" imgW="2498628" imgH="1693956" progId="Visio.Drawing.11">
                  <p:embed/>
                  <p:pic>
                    <p:nvPicPr>
                      <p:cNvPr id="5" name="Object 31">
                        <a:extLst>
                          <a:ext uri="{FF2B5EF4-FFF2-40B4-BE49-F238E27FC236}">
                            <a16:creationId xmlns:a16="http://schemas.microsoft.com/office/drawing/2014/main" id="{708EBAA1-ABD0-0E4A-A6B1-5FEC097980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7" y="2279650"/>
                        <a:ext cx="5755725" cy="390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298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B073-7513-0161-CB2B-A511A6A7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69939-2400-0A56-9C12-BD70E2C8F6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4875" y="1076325"/>
            <a:ext cx="10467975" cy="1730375"/>
          </a:xfrm>
        </p:spPr>
        <p:txBody>
          <a:bodyPr/>
          <a:lstStyle/>
          <a:p>
            <a:r>
              <a:rPr lang="en-US" altLang="en-US" dirty="0"/>
              <a:t>Compare 2-bit number to 2-bit number</a:t>
            </a:r>
          </a:p>
          <a:p>
            <a:pPr lvl="1"/>
            <a:r>
              <a:rPr lang="en-US" altLang="en-US" dirty="0"/>
              <a:t>3 Outputs: &lt; , = , &gt;</a:t>
            </a:r>
          </a:p>
          <a:p>
            <a:pPr lvl="1"/>
            <a:r>
              <a:rPr lang="en-US" altLang="en-US" dirty="0"/>
              <a:t>Expandable to more number of bits like 4-bit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AF574908-3E7C-48B8-0771-797F86E70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300" y="2008189"/>
            <a:ext cx="2608261" cy="7207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 algn="ctr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 Comparator</a:t>
            </a: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CCBFC9FB-944B-3B87-4167-66006061430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8238" y="1649414"/>
            <a:ext cx="1587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822B696A-D9EA-2EAE-7618-B61CACA75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5100" y="1649414"/>
            <a:ext cx="1588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66416DC4-AB18-EC96-5222-17971713D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9450388" y="1649414"/>
            <a:ext cx="1587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866F0038-297B-E140-BE83-08111D30B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61538" y="1649414"/>
            <a:ext cx="1587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2032C135-55F6-1234-3F41-5DF284C9D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53450" y="2728914"/>
            <a:ext cx="1588" cy="36036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07617998-3D95-4EC9-FBBC-66216BB57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1963" y="2728914"/>
            <a:ext cx="1587" cy="36036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56E7B31E-2906-2C04-CF86-43CCA3F6E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2700" y="2728914"/>
            <a:ext cx="1588" cy="36036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586ACD8A-FFCD-F445-5AED-E22FD3A43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700" y="1139826"/>
            <a:ext cx="26130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b="1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b="1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</a:t>
            </a:r>
            <a:r>
              <a:rPr lang="en-US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b="1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b="1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D87D54F2-E9CC-20C1-CF7E-D180B0D9F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700" y="3089276"/>
            <a:ext cx="2700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A&lt;B   A=B   A&gt;B</a:t>
            </a:r>
          </a:p>
        </p:txBody>
      </p:sp>
    </p:spTree>
    <p:extLst>
      <p:ext uri="{BB962C8B-B14F-4D97-AF65-F5344CB8AC3E}">
        <p14:creationId xmlns:p14="http://schemas.microsoft.com/office/powerpoint/2010/main" val="8644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36F9-0A33-71B1-F6AB-9E6711A5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92B1E7-5EF1-340A-7A37-A69CFBE7DBD3}"/>
              </a:ext>
            </a:extLst>
          </p:cNvPr>
          <p:cNvSpPr txBox="1">
            <a:spLocks noChangeArrowheads="1"/>
          </p:cNvSpPr>
          <p:nvPr/>
        </p:nvSpPr>
        <p:spPr>
          <a:xfrm>
            <a:off x="1017588" y="981075"/>
            <a:ext cx="8280400" cy="4778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6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2-to-4 Line Decoder</a:t>
            </a:r>
            <a:endParaRPr lang="en-US" altLang="en-US" dirty="0"/>
          </a:p>
        </p:txBody>
      </p:sp>
      <p:graphicFrame>
        <p:nvGraphicFramePr>
          <p:cNvPr id="5" name="Group 36">
            <a:extLst>
              <a:ext uri="{FF2B5EF4-FFF2-40B4-BE49-F238E27FC236}">
                <a16:creationId xmlns:a16="http://schemas.microsoft.com/office/drawing/2014/main" id="{40F18542-D05C-E6AF-6DAB-60D31C78290D}"/>
              </a:ext>
            </a:extLst>
          </p:cNvPr>
          <p:cNvGraphicFramePr>
            <a:graphicFrameLocks noGrp="1"/>
          </p:cNvGraphicFramePr>
          <p:nvPr/>
        </p:nvGraphicFramePr>
        <p:xfrm>
          <a:off x="1557338" y="4041775"/>
          <a:ext cx="2881312" cy="2159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3639361519"/>
                    </a:ext>
                  </a:extLst>
                </a:gridCol>
                <a:gridCol w="1801812">
                  <a:extLst>
                    <a:ext uri="{9D8B030D-6E8A-4147-A177-3AD203B41FA5}">
                      <a16:colId xmlns:a16="http://schemas.microsoft.com/office/drawing/2014/main" val="2929202431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</a:t>
                      </a:r>
                      <a:r>
                        <a:rPr kumimoji="0" lang="en-US" altLang="en-US" sz="2400" b="1" i="1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</a:t>
                      </a:r>
                      <a:r>
                        <a:rPr kumimoji="0" lang="en-US" altLang="en-US" sz="2400" b="1" i="1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en-US" sz="2400" b="1" i="1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Y</a:t>
                      </a:r>
                      <a:r>
                        <a:rPr kumimoji="0" lang="en-US" altLang="en-US" sz="2400" b="1" i="1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Y</a:t>
                      </a:r>
                      <a:r>
                        <a:rPr kumimoji="0" lang="en-US" altLang="en-US" sz="2400" b="1" i="1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Y</a:t>
                      </a:r>
                      <a:r>
                        <a:rPr kumimoji="0" lang="en-US" altLang="en-US" sz="2400" b="1" i="1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354236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0   0   0  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875484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0   0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0856842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1   0   0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399176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0   0   0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643046"/>
                  </a:ext>
                </a:extLst>
              </a:tr>
            </a:tbl>
          </a:graphicData>
        </a:graphic>
      </p:graphicFrame>
      <p:grpSp>
        <p:nvGrpSpPr>
          <p:cNvPr id="6" name="Group 42">
            <a:extLst>
              <a:ext uri="{FF2B5EF4-FFF2-40B4-BE49-F238E27FC236}">
                <a16:creationId xmlns:a16="http://schemas.microsoft.com/office/drawing/2014/main" id="{22B0EA67-9660-B191-51E4-93963C066110}"/>
              </a:ext>
            </a:extLst>
          </p:cNvPr>
          <p:cNvGrpSpPr>
            <a:grpSpLocks/>
          </p:cNvGrpSpPr>
          <p:nvPr/>
        </p:nvGrpSpPr>
        <p:grpSpPr bwMode="auto">
          <a:xfrm>
            <a:off x="1557338" y="1881188"/>
            <a:ext cx="2882900" cy="1800225"/>
            <a:chOff x="725" y="1253"/>
            <a:chExt cx="1816" cy="1134"/>
          </a:xfrm>
        </p:grpSpPr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FBC4BF53-4B67-40FA-4275-9187509D35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066" y="1253"/>
              <a:ext cx="1134" cy="113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 algn="ctr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0" tIns="0" rIns="0" bIns="0" anchor="ctr" anchorCtr="1"/>
            <a:lstStyle/>
            <a:p>
              <a:r>
                <a:rPr lang="en-US" alt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</a:t>
              </a:r>
              <a:br>
                <a:rPr lang="en-US" alt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F1BA0CAE-2BB0-41ED-2E7D-9E153F775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" y="1593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C94CC791-CE76-E307-5FF9-B28CB0ECDB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" y="2047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BBC5F113-A631-2B84-841E-BE55682DD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1470"/>
              <a:ext cx="226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" name="Line 37">
              <a:extLst>
                <a:ext uri="{FF2B5EF4-FFF2-40B4-BE49-F238E27FC236}">
                  <a16:creationId xmlns:a16="http://schemas.microsoft.com/office/drawing/2014/main" id="{117A230A-54F2-7D84-C5BE-068FF6F5C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1480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 Box 38">
              <a:extLst>
                <a:ext uri="{FF2B5EF4-FFF2-40B4-BE49-F238E27FC236}">
                  <a16:creationId xmlns:a16="http://schemas.microsoft.com/office/drawing/2014/main" id="{3786AA4C-D23E-CADA-9A22-2C0E1CEE9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5" y="1313"/>
              <a:ext cx="22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" name="Line 39">
              <a:extLst>
                <a:ext uri="{FF2B5EF4-FFF2-40B4-BE49-F238E27FC236}">
                  <a16:creationId xmlns:a16="http://schemas.microsoft.com/office/drawing/2014/main" id="{B8B5D361-97DC-FA96-663D-33CB979A0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1706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Line 40">
              <a:extLst>
                <a:ext uri="{FF2B5EF4-FFF2-40B4-BE49-F238E27FC236}">
                  <a16:creationId xmlns:a16="http://schemas.microsoft.com/office/drawing/2014/main" id="{7F5F82D1-3C80-6D82-C43E-CDEE393C3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1932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Line 41">
              <a:extLst>
                <a:ext uri="{FF2B5EF4-FFF2-40B4-BE49-F238E27FC236}">
                  <a16:creationId xmlns:a16="http://schemas.microsoft.com/office/drawing/2014/main" id="{E6F8048E-BFB8-CF46-290A-B9629CC86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2158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Object 43">
            <a:extLst>
              <a:ext uri="{FF2B5EF4-FFF2-40B4-BE49-F238E27FC236}">
                <a16:creationId xmlns:a16="http://schemas.microsoft.com/office/drawing/2014/main" id="{B2AE8CF3-E755-A796-7B0D-9BF16001B2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8400" y="1160463"/>
          <a:ext cx="3959225" cy="389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026798" imgH="1994367" progId="Visio.Drawing.11">
                  <p:embed/>
                </p:oleObj>
              </mc:Choice>
              <mc:Fallback>
                <p:oleObj name="Visio" r:id="rId4" imgW="2026798" imgH="1994367" progId="Visio.Drawing.11">
                  <p:embed/>
                  <p:pic>
                    <p:nvPicPr>
                      <p:cNvPr id="16" name="Object 43">
                        <a:extLst>
                          <a:ext uri="{FF2B5EF4-FFF2-40B4-BE49-F238E27FC236}">
                            <a16:creationId xmlns:a16="http://schemas.microsoft.com/office/drawing/2014/main" id="{B2AE8CF3-E755-A796-7B0D-9BF16001B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400" y="1160463"/>
                        <a:ext cx="3959225" cy="389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5">
            <a:extLst>
              <a:ext uri="{FF2B5EF4-FFF2-40B4-BE49-F238E27FC236}">
                <a16:creationId xmlns:a16="http://schemas.microsoft.com/office/drawing/2014/main" id="{A5DE9F80-F2E5-C089-FA5C-DEB60C92AB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2075" y="5121275"/>
          <a:ext cx="12842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71320" imgH="228600" progId="Equation.3">
                  <p:embed/>
                </p:oleObj>
              </mc:Choice>
              <mc:Fallback>
                <p:oleObj name="Equation" r:id="rId6" imgW="571320" imgH="228600" progId="Equation.3">
                  <p:embed/>
                  <p:pic>
                    <p:nvPicPr>
                      <p:cNvPr id="17" name="Object 45">
                        <a:extLst>
                          <a:ext uri="{FF2B5EF4-FFF2-40B4-BE49-F238E27FC236}">
                            <a16:creationId xmlns:a16="http://schemas.microsoft.com/office/drawing/2014/main" id="{A5DE9F80-F2E5-C089-FA5C-DEB60C92AB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2075" y="5121275"/>
                        <a:ext cx="1284288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6">
            <a:extLst>
              <a:ext uri="{FF2B5EF4-FFF2-40B4-BE49-F238E27FC236}">
                <a16:creationId xmlns:a16="http://schemas.microsoft.com/office/drawing/2014/main" id="{F27163C4-6CAE-98DC-E3F2-001628201A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13638" y="5106988"/>
          <a:ext cx="12842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320" imgH="241200" progId="Equation.3">
                  <p:embed/>
                </p:oleObj>
              </mc:Choice>
              <mc:Fallback>
                <p:oleObj name="Equation" r:id="rId8" imgW="571320" imgH="241200" progId="Equation.3">
                  <p:embed/>
                  <p:pic>
                    <p:nvPicPr>
                      <p:cNvPr id="18" name="Object 46">
                        <a:extLst>
                          <a:ext uri="{FF2B5EF4-FFF2-40B4-BE49-F238E27FC236}">
                            <a16:creationId xmlns:a16="http://schemas.microsoft.com/office/drawing/2014/main" id="{F27163C4-6CAE-98DC-E3F2-001628201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3638" y="5106988"/>
                        <a:ext cx="1284287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7">
            <a:extLst>
              <a:ext uri="{FF2B5EF4-FFF2-40B4-BE49-F238E27FC236}">
                <a16:creationId xmlns:a16="http://schemas.microsoft.com/office/drawing/2014/main" id="{1CD1358F-2811-2087-C021-CB47FD129B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6363" y="5646738"/>
          <a:ext cx="12557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58720" imgH="241200" progId="Equation.3">
                  <p:embed/>
                </p:oleObj>
              </mc:Choice>
              <mc:Fallback>
                <p:oleObj name="Equation" r:id="rId10" imgW="558720" imgH="241200" progId="Equation.3">
                  <p:embed/>
                  <p:pic>
                    <p:nvPicPr>
                      <p:cNvPr id="19" name="Object 47">
                        <a:extLst>
                          <a:ext uri="{FF2B5EF4-FFF2-40B4-BE49-F238E27FC236}">
                            <a16:creationId xmlns:a16="http://schemas.microsoft.com/office/drawing/2014/main" id="{1CD1358F-2811-2087-C021-CB47FD129B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363" y="5646738"/>
                        <a:ext cx="125571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8">
            <a:extLst>
              <a:ext uri="{FF2B5EF4-FFF2-40B4-BE49-F238E27FC236}">
                <a16:creationId xmlns:a16="http://schemas.microsoft.com/office/drawing/2014/main" id="{5421CBF5-202B-C8CD-3D66-A9A0455BDB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13638" y="5646738"/>
          <a:ext cx="12842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71320" imgH="241200" progId="Equation.3">
                  <p:embed/>
                </p:oleObj>
              </mc:Choice>
              <mc:Fallback>
                <p:oleObj name="Equation" r:id="rId12" imgW="571320" imgH="241200" progId="Equation.3">
                  <p:embed/>
                  <p:pic>
                    <p:nvPicPr>
                      <p:cNvPr id="20" name="Object 48">
                        <a:extLst>
                          <a:ext uri="{FF2B5EF4-FFF2-40B4-BE49-F238E27FC236}">
                            <a16:creationId xmlns:a16="http://schemas.microsoft.com/office/drawing/2014/main" id="{5421CBF5-202B-C8CD-3D66-A9A0455BDB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3638" y="5646738"/>
                        <a:ext cx="1284287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9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9017-EFB6-A0F1-F895-41F04C11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multiplexers</a:t>
            </a: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19C1BD39-32B6-975C-AECC-A5741D6F31C4}"/>
              </a:ext>
            </a:extLst>
          </p:cNvPr>
          <p:cNvGrpSpPr>
            <a:grpSpLocks/>
          </p:cNvGrpSpPr>
          <p:nvPr/>
        </p:nvGrpSpPr>
        <p:grpSpPr bwMode="auto">
          <a:xfrm>
            <a:off x="8173243" y="3916363"/>
            <a:ext cx="2881313" cy="2160587"/>
            <a:chOff x="2993" y="2727"/>
            <a:chExt cx="1815" cy="1361"/>
          </a:xfrm>
        </p:grpSpPr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BA270163-58B4-DF51-6A3C-46D249BB6E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34" y="2727"/>
              <a:ext cx="1134" cy="113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 algn="ctr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/>
              <a:r>
                <a:rPr lang="en-US" alt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MUX</a:t>
              </a:r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8BD308EE-8910-2D34-C625-80586CE79B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900" y="3975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72B44548-7521-0463-6D08-097F80E808D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673" y="3975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CB5B6391-093B-0D6C-C9A2-7713BEA9D8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0" y="3177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4CBE63D9-C679-C018-7B3E-63C0A2B7BC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2954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850F4D24-C335-DF55-EC88-D420821E0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" y="2815"/>
              <a:ext cx="22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07922685-7BE5-D43B-9CBD-B45B50ACE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3181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DFD4D742-AE0D-38B3-A9B7-BF68CB662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3408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26569827-1E7A-8FAA-AEB6-8FF8F2C857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3635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C07E6D7F-A994-CF46-4265-B27DEB6E9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7" y="3294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 Box 16">
              <a:extLst>
                <a:ext uri="{FF2B5EF4-FFF2-40B4-BE49-F238E27FC236}">
                  <a16:creationId xmlns:a16="http://schemas.microsoft.com/office/drawing/2014/main" id="{6A3109E3-6421-AE0E-AF82-1FDE8D350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4" y="3634"/>
              <a:ext cx="5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aphicFrame>
        <p:nvGraphicFramePr>
          <p:cNvPr id="16" name="Object 19">
            <a:extLst>
              <a:ext uri="{FF2B5EF4-FFF2-40B4-BE49-F238E27FC236}">
                <a16:creationId xmlns:a16="http://schemas.microsoft.com/office/drawing/2014/main" id="{78BF31AC-A395-9440-266D-479E3110F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7770" y="981075"/>
          <a:ext cx="5580062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20035" imgH="1648846" progId="Visio.Drawing.11">
                  <p:embed/>
                </p:oleObj>
              </mc:Choice>
              <mc:Fallback>
                <p:oleObj name="Visio" r:id="rId2" imgW="2720035" imgH="1648846" progId="Visio.Drawing.11">
                  <p:embed/>
                  <p:pic>
                    <p:nvPicPr>
                      <p:cNvPr id="16" name="Object 19">
                        <a:extLst>
                          <a:ext uri="{FF2B5EF4-FFF2-40B4-BE49-F238E27FC236}">
                            <a16:creationId xmlns:a16="http://schemas.microsoft.com/office/drawing/2014/main" id="{78BF31AC-A395-9440-266D-479E3110FA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7770" y="981075"/>
                        <a:ext cx="5580062" cy="338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Group 47">
            <a:extLst>
              <a:ext uri="{FF2B5EF4-FFF2-40B4-BE49-F238E27FC236}">
                <a16:creationId xmlns:a16="http://schemas.microsoft.com/office/drawing/2014/main" id="{CB9678EB-5A79-2959-EF94-655170E17BE0}"/>
              </a:ext>
            </a:extLst>
          </p:cNvPr>
          <p:cNvGraphicFramePr>
            <a:graphicFrameLocks noGrp="1"/>
          </p:cNvGraphicFramePr>
          <p:nvPr/>
        </p:nvGraphicFramePr>
        <p:xfrm>
          <a:off x="5563393" y="3738563"/>
          <a:ext cx="1979613" cy="2159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4036772257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546252630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en-US" sz="2400" b="1" i="1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S</a:t>
                      </a:r>
                      <a:r>
                        <a:rPr kumimoji="0" lang="en-US" altLang="en-US" sz="2400" b="1" i="1" u="none" strike="noStrike" cap="none" normalizeH="0" baseline="-2500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2400" b="1" i="1" u="none" strike="noStrike" cap="none" normalizeH="0" baseline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</a:t>
                      </a:r>
                      <a:endParaRPr kumimoji="0" lang="en-US" altLang="en-US" sz="2400" b="1" i="1" u="none" strike="noStrike" cap="none" normalizeH="0" baseline="-250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495893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070249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303920"/>
                  </a:ext>
                </a:extLst>
              </a:tr>
              <a:tr h="431800">
                <a:tc>
                  <a:txBody>
                    <a:bodyPr/>
                    <a:lstStyle>
                      <a:lvl1pPr marL="457200" indent="-457200"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912813" indent="-381000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331913" indent="-342900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868488" indent="-3429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390775" indent="-3429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847975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3305175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762375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4219575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457200" marR="0" lvl="0" indent="-4572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621723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922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4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4AC3B-64F0-54E3-65C9-02655002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9826B-1063-CF60-4319-21B2666E2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2-to-1 MUX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4-to-1 MUX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0">
            <a:extLst>
              <a:ext uri="{FF2B5EF4-FFF2-40B4-BE49-F238E27FC236}">
                <a16:creationId xmlns:a16="http://schemas.microsoft.com/office/drawing/2014/main" id="{11D6B044-A14C-BBF8-A0F1-108808F3C2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9943" y="3559783"/>
          <a:ext cx="3824287" cy="320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25040" imgH="1867571" progId="Visio.Drawing.11">
                  <p:embed/>
                </p:oleObj>
              </mc:Choice>
              <mc:Fallback>
                <p:oleObj name="Visio" r:id="rId2" imgW="2225040" imgH="1867571" progId="Visio.Drawing.11">
                  <p:embed/>
                  <p:pic>
                    <p:nvPicPr>
                      <p:cNvPr id="4" name="Object 30">
                        <a:extLst>
                          <a:ext uri="{FF2B5EF4-FFF2-40B4-BE49-F238E27FC236}">
                            <a16:creationId xmlns:a16="http://schemas.microsoft.com/office/drawing/2014/main" id="{11D6B044-A14C-BBF8-A0F1-108808F3C2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9943" y="3559783"/>
                        <a:ext cx="3824287" cy="320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7">
            <a:extLst>
              <a:ext uri="{FF2B5EF4-FFF2-40B4-BE49-F238E27FC236}">
                <a16:creationId xmlns:a16="http://schemas.microsoft.com/office/drawing/2014/main" id="{B1A640E1-3081-637F-9A81-63C89BC1DE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81044" y="1450975"/>
          <a:ext cx="3806825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920728" imgH="998281" progId="Visio.Drawing.11">
                  <p:embed/>
                </p:oleObj>
              </mc:Choice>
              <mc:Fallback>
                <p:oleObj name="Visio" r:id="rId4" imgW="1920728" imgH="998281" progId="Visio.Drawing.11">
                  <p:embed/>
                  <p:pic>
                    <p:nvPicPr>
                      <p:cNvPr id="5" name="Object 17">
                        <a:extLst>
                          <a:ext uri="{FF2B5EF4-FFF2-40B4-BE49-F238E27FC236}">
                            <a16:creationId xmlns:a16="http://schemas.microsoft.com/office/drawing/2014/main" id="{B1A640E1-3081-637F-9A81-63C89BC1DE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1044" y="1450975"/>
                        <a:ext cx="3806825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6">
            <a:extLst>
              <a:ext uri="{FF2B5EF4-FFF2-40B4-BE49-F238E27FC236}">
                <a16:creationId xmlns:a16="http://schemas.microsoft.com/office/drawing/2014/main" id="{40ECBAD8-5867-67DA-3BAF-8F9595595871}"/>
              </a:ext>
            </a:extLst>
          </p:cNvPr>
          <p:cNvGrpSpPr>
            <a:grpSpLocks/>
          </p:cNvGrpSpPr>
          <p:nvPr/>
        </p:nvGrpSpPr>
        <p:grpSpPr bwMode="auto">
          <a:xfrm>
            <a:off x="1690688" y="1808163"/>
            <a:ext cx="2881312" cy="1441450"/>
            <a:chOff x="839" y="1139"/>
            <a:chExt cx="1815" cy="908"/>
          </a:xfrm>
        </p:grpSpPr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A4D34A2D-0755-62DC-4F84-5981F57800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180" y="1139"/>
              <a:ext cx="1134" cy="681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 algn="ctr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/>
              <a:r>
                <a:rPr lang="en-US" alt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MUX</a:t>
              </a: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4897DA49-8976-CE33-46EA-0B0AE6635A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681" y="1934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829D5FFA-8777-D683-4CB8-5CD66F19A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6" y="1366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4CD76B71-B8DC-F687-F719-51AFD434B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366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6FC9C694-BB60-91DB-86EF-2FFF16357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9" y="1227"/>
              <a:ext cx="22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FC90E9F0-88DD-386C-5DA4-01A3919CA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593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01489287-316D-C3C8-767E-3D02142B4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3" y="1483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 Box 15">
              <a:extLst>
                <a:ext uri="{FF2B5EF4-FFF2-40B4-BE49-F238E27FC236}">
                  <a16:creationId xmlns:a16="http://schemas.microsoft.com/office/drawing/2014/main" id="{DDCB9B8A-F032-0B1B-B1FB-64AF0B3AF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0" y="1593"/>
              <a:ext cx="5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8">
            <a:extLst>
              <a:ext uri="{FF2B5EF4-FFF2-40B4-BE49-F238E27FC236}">
                <a16:creationId xmlns:a16="http://schemas.microsoft.com/office/drawing/2014/main" id="{F542D9ED-0CAE-E7CA-E9E1-C3DCF6994CCC}"/>
              </a:ext>
            </a:extLst>
          </p:cNvPr>
          <p:cNvGrpSpPr>
            <a:grpSpLocks/>
          </p:cNvGrpSpPr>
          <p:nvPr/>
        </p:nvGrpSpPr>
        <p:grpSpPr bwMode="auto">
          <a:xfrm>
            <a:off x="1690688" y="4329113"/>
            <a:ext cx="2881312" cy="2160587"/>
            <a:chOff x="2993" y="2727"/>
            <a:chExt cx="1815" cy="1361"/>
          </a:xfrm>
        </p:grpSpPr>
        <p:sp>
          <p:nvSpPr>
            <p:cNvPr id="16" name="AutoShape 19">
              <a:extLst>
                <a:ext uri="{FF2B5EF4-FFF2-40B4-BE49-F238E27FC236}">
                  <a16:creationId xmlns:a16="http://schemas.microsoft.com/office/drawing/2014/main" id="{9BD67B37-F220-FD63-B6C3-B1319D8414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34" y="2727"/>
              <a:ext cx="1134" cy="113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 algn="ctr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/>
              <a:r>
                <a:rPr lang="en-US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MUX</a:t>
              </a:r>
            </a:p>
          </p:txBody>
        </p:sp>
        <p:sp>
          <p:nvSpPr>
            <p:cNvPr id="17" name="Line 20">
              <a:extLst>
                <a:ext uri="{FF2B5EF4-FFF2-40B4-BE49-F238E27FC236}">
                  <a16:creationId xmlns:a16="http://schemas.microsoft.com/office/drawing/2014/main" id="{148D4E0B-D7A9-48A5-6E45-CFDBB99CCAE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900" y="3975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EFC36A0E-962B-FE36-A08D-F4BC59AEC55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673" y="3975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Text Box 22">
              <a:extLst>
                <a:ext uri="{FF2B5EF4-FFF2-40B4-BE49-F238E27FC236}">
                  <a16:creationId xmlns:a16="http://schemas.microsoft.com/office/drawing/2014/main" id="{2FC4FFDD-3A4F-B2E0-E8F1-C3448212B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0" y="3177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5FEE02B6-1977-84F7-4ED5-CA3474E1F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2954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 Box 24">
              <a:extLst>
                <a:ext uri="{FF2B5EF4-FFF2-40B4-BE49-F238E27FC236}">
                  <a16:creationId xmlns:a16="http://schemas.microsoft.com/office/drawing/2014/main" id="{CC936345-2CC8-7CA9-106C-4A8704584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" y="2815"/>
              <a:ext cx="22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algn="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algn="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algn="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9499E980-0537-0FC9-A6F9-FA9B61C35C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3181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Line 26">
              <a:extLst>
                <a:ext uri="{FF2B5EF4-FFF2-40B4-BE49-F238E27FC236}">
                  <a16:creationId xmlns:a16="http://schemas.microsoft.com/office/drawing/2014/main" id="{A324EA79-EF36-AA98-3FD8-C519B6074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3408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Line 27">
              <a:extLst>
                <a:ext uri="{FF2B5EF4-FFF2-40B4-BE49-F238E27FC236}">
                  <a16:creationId xmlns:a16="http://schemas.microsoft.com/office/drawing/2014/main" id="{73841D2F-2E7F-756A-2D27-E54A9DD59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3635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F8ABB074-43C4-444D-D580-860908197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7" y="3294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 Box 29">
              <a:extLst>
                <a:ext uri="{FF2B5EF4-FFF2-40B4-BE49-F238E27FC236}">
                  <a16:creationId xmlns:a16="http://schemas.microsoft.com/office/drawing/2014/main" id="{630CB550-3A99-2ABA-6C5F-EB0EB54C5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4" y="3634"/>
              <a:ext cx="5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83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875B-22B7-E861-B5AC-69374DE2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Implementation Using Multiplexers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2FE24-893C-9BB0-07D0-CEB588A2A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10467974" cy="1196975"/>
          </a:xfrm>
        </p:spPr>
        <p:txBody>
          <a:bodyPr/>
          <a:lstStyle/>
          <a:p>
            <a:r>
              <a:rPr lang="en-US" altLang="en-US" dirty="0"/>
              <a:t>Example</a:t>
            </a:r>
            <a:br>
              <a:rPr lang="en-US" altLang="en-US" dirty="0"/>
            </a:br>
            <a:r>
              <a:rPr lang="en-US" altLang="en-US" i="1" dirty="0"/>
              <a:t>F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, </a:t>
            </a:r>
            <a:r>
              <a:rPr lang="en-US" altLang="en-US" i="1" dirty="0"/>
              <a:t>y</a:t>
            </a:r>
            <a:r>
              <a:rPr lang="en-US" altLang="en-US" dirty="0"/>
              <a:t>) = ∑(0, 1, 3)</a:t>
            </a:r>
          </a:p>
          <a:p>
            <a:endParaRPr lang="en-US" dirty="0"/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05AD4424-6BE3-4BD7-001E-51B683FBE495}"/>
              </a:ext>
            </a:extLst>
          </p:cNvPr>
          <p:cNvGrpSpPr>
            <a:grpSpLocks/>
          </p:cNvGrpSpPr>
          <p:nvPr/>
        </p:nvGrpSpPr>
        <p:grpSpPr bwMode="auto">
          <a:xfrm>
            <a:off x="6457950" y="2642394"/>
            <a:ext cx="2881313" cy="2160587"/>
            <a:chOff x="2993" y="2727"/>
            <a:chExt cx="1815" cy="1361"/>
          </a:xfrm>
        </p:grpSpPr>
        <p:sp>
          <p:nvSpPr>
            <p:cNvPr id="5" name="AutoShape 51">
              <a:extLst>
                <a:ext uri="{FF2B5EF4-FFF2-40B4-BE49-F238E27FC236}">
                  <a16:creationId xmlns:a16="http://schemas.microsoft.com/office/drawing/2014/main" id="{F0EEFFAD-9DDC-0157-75C2-2EA011E8D65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34" y="2727"/>
              <a:ext cx="1134" cy="113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 algn="ctr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/>
              <a:r>
                <a:rPr lang="en-US" alt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MUX</a:t>
              </a:r>
            </a:p>
          </p:txBody>
        </p:sp>
        <p:sp>
          <p:nvSpPr>
            <p:cNvPr id="6" name="Line 52">
              <a:extLst>
                <a:ext uri="{FF2B5EF4-FFF2-40B4-BE49-F238E27FC236}">
                  <a16:creationId xmlns:a16="http://schemas.microsoft.com/office/drawing/2014/main" id="{E16F4069-D2A2-5877-073C-A6996C3F80D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900" y="3975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Line 53">
              <a:extLst>
                <a:ext uri="{FF2B5EF4-FFF2-40B4-BE49-F238E27FC236}">
                  <a16:creationId xmlns:a16="http://schemas.microsoft.com/office/drawing/2014/main" id="{5FE889D3-3ED8-C3C0-D2D3-EF85412874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673" y="3975"/>
              <a:ext cx="22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Text Box 54">
              <a:extLst>
                <a:ext uri="{FF2B5EF4-FFF2-40B4-BE49-F238E27FC236}">
                  <a16:creationId xmlns:a16="http://schemas.microsoft.com/office/drawing/2014/main" id="{AEE4471B-3389-0799-8BB6-B0E9702F8A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0" y="3177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Line 55">
              <a:extLst>
                <a:ext uri="{FF2B5EF4-FFF2-40B4-BE49-F238E27FC236}">
                  <a16:creationId xmlns:a16="http://schemas.microsoft.com/office/drawing/2014/main" id="{3CBBE9DF-E61B-C5E7-8AD9-FC3421412F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2954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 Box 56">
              <a:extLst>
                <a:ext uri="{FF2B5EF4-FFF2-40B4-BE49-F238E27FC236}">
                  <a16:creationId xmlns:a16="http://schemas.microsoft.com/office/drawing/2014/main" id="{2579A75F-143F-AF3A-4544-9C6BFBBE3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" y="2815"/>
              <a:ext cx="22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" name="Line 57">
              <a:extLst>
                <a:ext uri="{FF2B5EF4-FFF2-40B4-BE49-F238E27FC236}">
                  <a16:creationId xmlns:a16="http://schemas.microsoft.com/office/drawing/2014/main" id="{0CEECEF3-5F51-FB52-4439-2158F620D9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3181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Line 58">
              <a:extLst>
                <a:ext uri="{FF2B5EF4-FFF2-40B4-BE49-F238E27FC236}">
                  <a16:creationId xmlns:a16="http://schemas.microsoft.com/office/drawing/2014/main" id="{843DA2C7-A8D8-06F8-0018-81BC7B681D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3408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Line 59">
              <a:extLst>
                <a:ext uri="{FF2B5EF4-FFF2-40B4-BE49-F238E27FC236}">
                  <a16:creationId xmlns:a16="http://schemas.microsoft.com/office/drawing/2014/main" id="{95AB7CAC-B5D4-4116-C322-D0D40DDFE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3635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Line 60">
              <a:extLst>
                <a:ext uri="{FF2B5EF4-FFF2-40B4-BE49-F238E27FC236}">
                  <a16:creationId xmlns:a16="http://schemas.microsoft.com/office/drawing/2014/main" id="{24A19ED2-FF15-7FCB-A2E8-11371D705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7" y="3294"/>
              <a:ext cx="34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 Box 61">
              <a:extLst>
                <a:ext uri="{FF2B5EF4-FFF2-40B4-BE49-F238E27FC236}">
                  <a16:creationId xmlns:a16="http://schemas.microsoft.com/office/drawing/2014/main" id="{3480C6E7-C000-311D-F716-3411CFF65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4" y="3634"/>
              <a:ext cx="5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</a:t>
              </a:r>
              <a:r>
                <a:rPr lang="en-US" altLang="en-US" sz="2400" b="1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aphicFrame>
        <p:nvGraphicFramePr>
          <p:cNvPr id="16" name="Group 62">
            <a:extLst>
              <a:ext uri="{FF2B5EF4-FFF2-40B4-BE49-F238E27FC236}">
                <a16:creationId xmlns:a16="http://schemas.microsoft.com/office/drawing/2014/main" id="{C777ADE9-28CF-5427-52C0-A1E5BFCAE40A}"/>
              </a:ext>
            </a:extLst>
          </p:cNvPr>
          <p:cNvGraphicFramePr>
            <a:graphicFrameLocks noGrp="1"/>
          </p:cNvGraphicFramePr>
          <p:nvPr/>
        </p:nvGraphicFramePr>
        <p:xfrm>
          <a:off x="2138363" y="2643981"/>
          <a:ext cx="2519362" cy="215900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3334671773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333141955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  y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kumimoji="0" lang="en-US" altLang="en-US" sz="2400" b="1" i="1" u="none" strike="noStrike" cap="none" normalizeH="0" baseline="-2500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947033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752697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819525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595190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429880"/>
                  </a:ext>
                </a:extLst>
              </a:tr>
            </a:tbl>
          </a:graphicData>
        </a:graphic>
      </p:graphicFrame>
      <p:sp>
        <p:nvSpPr>
          <p:cNvPr id="17" name="Line 87">
            <a:extLst>
              <a:ext uri="{FF2B5EF4-FFF2-40B4-BE49-F238E27FC236}">
                <a16:creationId xmlns:a16="http://schemas.microsoft.com/office/drawing/2014/main" id="{CF1837DE-7624-FDE5-5A0E-61183C754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8113" y="4802981"/>
            <a:ext cx="0" cy="7207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Line 88">
            <a:extLst>
              <a:ext uri="{FF2B5EF4-FFF2-40B4-BE49-F238E27FC236}">
                <a16:creationId xmlns:a16="http://schemas.microsoft.com/office/drawing/2014/main" id="{76B1F2B6-B7C4-29D9-D186-89FF26E429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8113" y="5523706"/>
            <a:ext cx="5040312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Line 89">
            <a:extLst>
              <a:ext uri="{FF2B5EF4-FFF2-40B4-BE49-F238E27FC236}">
                <a16:creationId xmlns:a16="http://schemas.microsoft.com/office/drawing/2014/main" id="{DD74A83F-2AFD-2F39-DA56-DDBC978B3C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18425" y="5163344"/>
            <a:ext cx="0" cy="36036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 Box 90">
            <a:extLst>
              <a:ext uri="{FF2B5EF4-FFF2-40B4-BE49-F238E27FC236}">
                <a16:creationId xmlns:a16="http://schemas.microsoft.com/office/drawing/2014/main" id="{374C53E9-C93A-912A-B96B-94546C509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7138" y="4739481"/>
            <a:ext cx="674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  y</a:t>
            </a:r>
            <a:endParaRPr lang="en-US" altLang="en-US" sz="2400" b="1" i="1" baseline="-25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91">
            <a:extLst>
              <a:ext uri="{FF2B5EF4-FFF2-40B4-BE49-F238E27FC236}">
                <a16:creationId xmlns:a16="http://schemas.microsoft.com/office/drawing/2014/main" id="{23374910-9E4E-C433-F73D-67B6315D4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8475" y="4802981"/>
            <a:ext cx="0" cy="1081088"/>
          </a:xfrm>
          <a:prstGeom prst="line">
            <a:avLst/>
          </a:prstGeom>
          <a:noFill/>
          <a:ln w="28575">
            <a:solidFill>
              <a:srgbClr val="9966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Line 92">
            <a:extLst>
              <a:ext uri="{FF2B5EF4-FFF2-40B4-BE49-F238E27FC236}">
                <a16:creationId xmlns:a16="http://schemas.microsoft.com/office/drawing/2014/main" id="{861BB158-B07B-B84C-6210-FD164B963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8475" y="5884069"/>
            <a:ext cx="5040313" cy="0"/>
          </a:xfrm>
          <a:prstGeom prst="line">
            <a:avLst/>
          </a:prstGeom>
          <a:noFill/>
          <a:ln w="28575">
            <a:solidFill>
              <a:srgbClr val="9966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Line 93">
            <a:extLst>
              <a:ext uri="{FF2B5EF4-FFF2-40B4-BE49-F238E27FC236}">
                <a16:creationId xmlns:a16="http://schemas.microsoft.com/office/drawing/2014/main" id="{0D37C9F4-DA5A-8215-081C-1D6F979612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8788" y="5163344"/>
            <a:ext cx="0" cy="720725"/>
          </a:xfrm>
          <a:prstGeom prst="line">
            <a:avLst/>
          </a:prstGeom>
          <a:noFill/>
          <a:ln w="28575">
            <a:solidFill>
              <a:srgbClr val="996633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 Box 94">
            <a:extLst>
              <a:ext uri="{FF2B5EF4-FFF2-40B4-BE49-F238E27FC236}">
                <a16:creationId xmlns:a16="http://schemas.microsoft.com/office/drawing/2014/main" id="{74050D13-9ED5-E417-7928-0F85F70A3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9263" y="3358356"/>
            <a:ext cx="539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en-US" sz="2400" b="1" i="1" baseline="-25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Line 95">
            <a:extLst>
              <a:ext uri="{FF2B5EF4-FFF2-40B4-BE49-F238E27FC236}">
                <a16:creationId xmlns:a16="http://schemas.microsoft.com/office/drawing/2014/main" id="{DA80B4AB-4B90-4534-2B90-AB43AD8188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8338" y="3002756"/>
            <a:ext cx="1260475" cy="2841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Line 96">
            <a:extLst>
              <a:ext uri="{FF2B5EF4-FFF2-40B4-BE49-F238E27FC236}">
                <a16:creationId xmlns:a16="http://schemas.microsoft.com/office/drawing/2014/main" id="{CEF1251F-C0A0-BED1-C659-CCAC5045A5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8338" y="3363119"/>
            <a:ext cx="1260475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Line 97">
            <a:extLst>
              <a:ext uri="{FF2B5EF4-FFF2-40B4-BE49-F238E27FC236}">
                <a16:creationId xmlns:a16="http://schemas.microsoft.com/office/drawing/2014/main" id="{E8968C01-F9E4-2840-497B-42719E5283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8338" y="3723481"/>
            <a:ext cx="1260475" cy="4365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Line 98">
            <a:extLst>
              <a:ext uri="{FF2B5EF4-FFF2-40B4-BE49-F238E27FC236}">
                <a16:creationId xmlns:a16="http://schemas.microsoft.com/office/drawing/2014/main" id="{ECE0C186-A5FC-3973-E76E-CC90641F66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8338" y="4083844"/>
            <a:ext cx="1260475" cy="5397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 Box 99">
            <a:extLst>
              <a:ext uri="{FF2B5EF4-FFF2-40B4-BE49-F238E27FC236}">
                <a16:creationId xmlns:a16="http://schemas.microsoft.com/office/drawing/2014/main" id="{DF48CA96-480F-AFCE-0F86-8B838A58C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7588" y="2807494"/>
            <a:ext cx="28892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2400" b="1" baseline="-25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63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F864-5F6C-F574-82EA-2F980803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BD0BA-9499-673E-ECE1-F92947F41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FPGA is a programmable logic device (PLD). PLD is a general purpose chip for implementing circuits and can be customized using programmable switches</a:t>
            </a:r>
          </a:p>
          <a:p>
            <a:r>
              <a:rPr lang="en-US" dirty="0"/>
              <a:t>Main types of PLDs</a:t>
            </a:r>
          </a:p>
          <a:p>
            <a:pPr lvl="1"/>
            <a:r>
              <a:rPr lang="en-US" dirty="0"/>
              <a:t>PLA</a:t>
            </a:r>
          </a:p>
          <a:p>
            <a:pPr lvl="1"/>
            <a:r>
              <a:rPr lang="en-US" dirty="0"/>
              <a:t>PAL</a:t>
            </a:r>
          </a:p>
          <a:p>
            <a:pPr lvl="1"/>
            <a:r>
              <a:rPr lang="en-US" dirty="0"/>
              <a:t>ROM</a:t>
            </a:r>
          </a:p>
          <a:p>
            <a:pPr lvl="1"/>
            <a:r>
              <a:rPr lang="en-US" dirty="0"/>
              <a:t>FPGA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70073D-4819-5CEA-7A62-14F88ABC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091" y="2560450"/>
            <a:ext cx="5591509" cy="31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41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5CEE-688C-BFC2-18EB-7EF7545C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Programmable logic array (</a:t>
            </a:r>
            <a:r>
              <a:rPr lang="en-US" dirty="0" err="1"/>
              <a:t>pla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792F2-DAFA-6924-13D2-3D351CDC3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5927724" cy="1844675"/>
          </a:xfrm>
        </p:spPr>
        <p:txBody>
          <a:bodyPr/>
          <a:lstStyle/>
          <a:p>
            <a:r>
              <a:rPr lang="en-US" dirty="0"/>
              <a:t>Use to implement circuits in SOP form</a:t>
            </a:r>
          </a:p>
          <a:p>
            <a:r>
              <a:rPr lang="en-US" dirty="0"/>
              <a:t>The connections in the AND  &amp; OR plane are programmable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3AD081A-B593-DF4E-C5E3-FEC013326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86" y="2946247"/>
            <a:ext cx="7458408" cy="28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2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792B-E7E4-D01E-B15F-C063DDCA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6767E-7251-CD36-D364-9F11E6520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field programmable gate array (</a:t>
            </a:r>
            <a:r>
              <a:rPr lang="en-US" dirty="0"/>
              <a:t>FPGA): 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contains a matrix of reconfigurable gate array logic circuitry.</a:t>
            </a:r>
            <a:endParaRPr lang="en-US" dirty="0"/>
          </a:p>
          <a:p>
            <a:r>
              <a:rPr lang="en-US" dirty="0"/>
              <a:t>Why do we need FPGA?</a:t>
            </a:r>
          </a:p>
          <a:p>
            <a:pPr lvl="1"/>
            <a:r>
              <a:rPr lang="en-US" dirty="0"/>
              <a:t>Alternative to custom IC</a:t>
            </a:r>
          </a:p>
          <a:p>
            <a:pPr lvl="1"/>
            <a:r>
              <a:rPr lang="en-US" dirty="0"/>
              <a:t>Implemented in a short time </a:t>
            </a:r>
          </a:p>
          <a:p>
            <a:pPr marL="457200" lvl="1" indent="0">
              <a:buNone/>
            </a:pPr>
            <a:r>
              <a:rPr lang="en-US" dirty="0"/>
              <a:t>using CAD tools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D3EE170-2EB3-C450-0647-B730D0B8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61" y="2319103"/>
            <a:ext cx="6626839" cy="35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8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8F6F-A722-0D3E-92DA-308B94D05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Combinational Circuits</a:t>
            </a:r>
          </a:p>
          <a:p>
            <a:r>
              <a:rPr lang="en-US" dirty="0"/>
              <a:t>Design Procedure</a:t>
            </a:r>
          </a:p>
          <a:p>
            <a:r>
              <a:rPr lang="en-US" dirty="0"/>
              <a:t>Adder , Subtractor , CRA</a:t>
            </a:r>
          </a:p>
          <a:p>
            <a:r>
              <a:rPr lang="en-US" dirty="0"/>
              <a:t>Comparator, Decoder , Encoder</a:t>
            </a:r>
          </a:p>
          <a:p>
            <a:r>
              <a:rPr lang="en-US" dirty="0"/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3452872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FDD9-39DF-1182-7DC1-D56BB862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A2D2F-6DC8-65C7-F0AA-23C864E21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488" y="5321907"/>
            <a:ext cx="6917021" cy="829282"/>
          </a:xfrm>
        </p:spPr>
        <p:txBody>
          <a:bodyPr/>
          <a:lstStyle/>
          <a:p>
            <a:r>
              <a:rPr lang="en-US" dirty="0"/>
              <a:t>Programmable logic design process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A6E0ABF-9B0C-CBAF-B690-90E1047E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02" y="981075"/>
            <a:ext cx="4850098" cy="43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9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/>
              <a:t>Digital Design Primer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FPGA/Verilog from Scratch</a:t>
            </a:r>
          </a:p>
          <a:p>
            <a:pPr algn="ctr"/>
            <a:r>
              <a:rPr lang="en-US" dirty="0"/>
              <a:t>DAY 2 - lab</a:t>
            </a:r>
          </a:p>
        </p:txBody>
      </p:sp>
    </p:spTree>
    <p:extLst>
      <p:ext uri="{BB962C8B-B14F-4D97-AF65-F5344CB8AC3E}">
        <p14:creationId xmlns:p14="http://schemas.microsoft.com/office/powerpoint/2010/main" val="293675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1603-2DED-C2FF-A219-44A5FACF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9EA6-A9BD-7417-6EB5-66AA979E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Dataflow Verilog</a:t>
            </a:r>
          </a:p>
          <a:p>
            <a:r>
              <a:rPr lang="en-US" dirty="0"/>
              <a:t>Lab exercises</a:t>
            </a:r>
          </a:p>
          <a:p>
            <a:r>
              <a:rPr lang="en-US" dirty="0" err="1"/>
              <a:t>Modelsim</a:t>
            </a:r>
            <a:r>
              <a:rPr lang="en-US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954856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E961B58-9E41-69CC-952B-4CA20745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26" y="1452966"/>
            <a:ext cx="10847741" cy="39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1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61B58-9E41-69CC-952B-4CA20745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8714" y="1899965"/>
            <a:ext cx="10374571" cy="30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12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61B58-9E41-69CC-952B-4CA20745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1412" y="1569203"/>
            <a:ext cx="10372947" cy="37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65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61B58-9E41-69CC-952B-4CA20745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38873" y="1592451"/>
            <a:ext cx="9865964" cy="36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60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61B58-9E41-69CC-952B-4CA20745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3753" y="1420032"/>
            <a:ext cx="10480439" cy="40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5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8C5D-1B32-B6E6-6427-655BB35A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Adder/subtractor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9892-F918-210F-89FA-4512B923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module: subtractor 4-bit.</a:t>
            </a:r>
          </a:p>
          <a:p>
            <a:r>
              <a:rPr lang="en-US" dirty="0"/>
              <a:t>Add overflow bit.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WordVisi_MSFontService"/>
              </a:rPr>
              <a:t>Running the design on the FPGA board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7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two numbers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424F54-9EEC-1822-79F5-4CE3CE632176}"/>
              </a:ext>
            </a:extLst>
          </p:cNvPr>
          <p:cNvSpPr txBox="1"/>
          <p:nvPr/>
        </p:nvSpPr>
        <p:spPr>
          <a:xfrm>
            <a:off x="1141412" y="875531"/>
            <a:ext cx="837210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</a:rPr>
              <a:t>Compare 4-bit number to 4-bit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</a:rPr>
              <a:t>1 output: =</a:t>
            </a:r>
          </a:p>
          <a:p>
            <a:endParaRPr lang="en-US" altLang="en-US" sz="2400" dirty="0">
              <a:solidFill>
                <a:schemeClr val="bg1"/>
              </a:solidFill>
            </a:endParaRPr>
          </a:p>
          <a:p>
            <a:pPr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Part1:  </a:t>
            </a:r>
          </a:p>
          <a:p>
            <a:pPr lvl="1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Draw truth table &amp; write logic equation </a:t>
            </a:r>
          </a:p>
          <a:p>
            <a:pPr lvl="1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Simplify the equation with K-map </a:t>
            </a:r>
          </a:p>
          <a:p>
            <a:pPr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Part2: </a:t>
            </a:r>
          </a:p>
          <a:p>
            <a:pPr lvl="1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Implement the design with structural Verilog </a:t>
            </a:r>
          </a:p>
          <a:p>
            <a:pPr lvl="1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Running the structural design on the simulator. </a:t>
            </a:r>
          </a:p>
          <a:p>
            <a:pPr lvl="1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Implement the design with data flow Verilog </a:t>
            </a:r>
          </a:p>
          <a:p>
            <a:pPr lvl="1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Running the data flow design on the FPGA board. </a:t>
            </a:r>
          </a:p>
          <a:p>
            <a:endParaRPr lang="en-US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35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8EC9A-3CDE-BAFC-4981-4DBC3446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2B368-89F7-B29C-118C-169596C9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10452935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Consist of logic gates with outputs that are determined entirely by the present value of the inputs.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When input changes, output may change (after a delay).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292A873-872A-D43E-BDE9-3C2960A4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72" y="2239414"/>
            <a:ext cx="8002117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7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two numbers</a:t>
            </a:r>
            <a:endParaRPr lang="en-US" dirty="0"/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F942A89D-AF89-A6B6-F8F5-459E8B524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774" y="3812392"/>
            <a:ext cx="3060700" cy="7207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 algn="ctr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 Comparator</a:t>
            </a:r>
          </a:p>
        </p:txBody>
      </p:sp>
      <p:sp>
        <p:nvSpPr>
          <p:cNvPr id="17" name="Line 6">
            <a:extLst>
              <a:ext uri="{FF2B5EF4-FFF2-40B4-BE49-F238E27FC236}">
                <a16:creationId xmlns:a16="http://schemas.microsoft.com/office/drawing/2014/main" id="{00C79D49-6151-AF17-BE9C-F3F33EB36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8136" y="3453617"/>
            <a:ext cx="1588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643CD252-86CE-32AE-600B-FCAFAC441C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1824" y="3453617"/>
            <a:ext cx="1587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D35F0721-1A7F-4AC4-D830-C5C28F7BF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1699" y="3453617"/>
            <a:ext cx="1587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40B67C60-2932-0FA4-332D-2AE3A46FE2B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561" y="3453617"/>
            <a:ext cx="1588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Line 10">
            <a:extLst>
              <a:ext uri="{FF2B5EF4-FFF2-40B4-BE49-F238E27FC236}">
                <a16:creationId xmlns:a16="http://schemas.microsoft.com/office/drawing/2014/main" id="{4B26BF31-CD37-5433-4F5C-0740678A8CB1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5074" y="3453617"/>
            <a:ext cx="1587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Line 11">
            <a:extLst>
              <a:ext uri="{FF2B5EF4-FFF2-40B4-BE49-F238E27FC236}">
                <a16:creationId xmlns:a16="http://schemas.microsoft.com/office/drawing/2014/main" id="{A10A9E7F-585D-EBF3-BABD-C4E57A86C6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3849" y="3453617"/>
            <a:ext cx="1587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Line 12">
            <a:extLst>
              <a:ext uri="{FF2B5EF4-FFF2-40B4-BE49-F238E27FC236}">
                <a16:creationId xmlns:a16="http://schemas.microsoft.com/office/drawing/2014/main" id="{8181C552-EB17-286D-7F7E-5C7FBA2DD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4999" y="3453617"/>
            <a:ext cx="1587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Line 13">
            <a:extLst>
              <a:ext uri="{FF2B5EF4-FFF2-40B4-BE49-F238E27FC236}">
                <a16:creationId xmlns:a16="http://schemas.microsoft.com/office/drawing/2014/main" id="{57643EC6-7EC7-7D64-8CA9-64603FB83E61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6624" y="3453617"/>
            <a:ext cx="1587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Line 14">
            <a:extLst>
              <a:ext uri="{FF2B5EF4-FFF2-40B4-BE49-F238E27FC236}">
                <a16:creationId xmlns:a16="http://schemas.microsoft.com/office/drawing/2014/main" id="{68339AA8-0D33-2E9A-69EC-B4CD784FB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911" y="4533117"/>
            <a:ext cx="1588" cy="36036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26B8BCB4-DB75-EA5B-895A-CFF4C8496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5424" y="4533117"/>
            <a:ext cx="1587" cy="36036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5DE92FD-9413-8E70-97E6-CD052DAFD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6161" y="4533117"/>
            <a:ext cx="1588" cy="36036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Text Box 20">
            <a:extLst>
              <a:ext uri="{FF2B5EF4-FFF2-40B4-BE49-F238E27FC236}">
                <a16:creationId xmlns:a16="http://schemas.microsoft.com/office/drawing/2014/main" id="{3DCD1797-1A61-1019-06AA-27FFB2341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7161" y="2944029"/>
            <a:ext cx="2613025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9" name="Text Box 21">
            <a:extLst>
              <a:ext uri="{FF2B5EF4-FFF2-40B4-BE49-F238E27FC236}">
                <a16:creationId xmlns:a16="http://schemas.microsoft.com/office/drawing/2014/main" id="{86D38A92-3FCA-E81B-D9EC-E651605C4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7161" y="4893479"/>
            <a:ext cx="2700338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A&lt;B   </a:t>
            </a:r>
            <a:r>
              <a:rPr lang="en-US" altLang="en-US" sz="2400" b="1" i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A=B</a:t>
            </a:r>
            <a:r>
              <a:rPr lang="en-US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A&gt;B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424F54-9EEC-1822-79F5-4CE3CE632176}"/>
              </a:ext>
            </a:extLst>
          </p:cNvPr>
          <p:cNvSpPr txBox="1"/>
          <p:nvPr/>
        </p:nvSpPr>
        <p:spPr>
          <a:xfrm>
            <a:off x="1436914" y="1300251"/>
            <a:ext cx="61039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Compare 4-bit number to 4-bit number</a:t>
            </a:r>
          </a:p>
          <a:p>
            <a:r>
              <a:rPr lang="en-US" altLang="en-US" sz="2400" dirty="0">
                <a:solidFill>
                  <a:schemeClr val="bg1"/>
                </a:solidFill>
              </a:rPr>
              <a:t>1 </a:t>
            </a:r>
            <a:r>
              <a:rPr lang="en-US" altLang="en-US" sz="2400" dirty="0" err="1">
                <a:solidFill>
                  <a:schemeClr val="bg1"/>
                </a:solidFill>
              </a:rPr>
              <a:t>ouput</a:t>
            </a:r>
            <a:r>
              <a:rPr lang="en-US" altLang="en-US" sz="2400" dirty="0">
                <a:solidFill>
                  <a:schemeClr val="bg1"/>
                </a:solidFill>
              </a:rPr>
              <a:t> =</a:t>
            </a:r>
          </a:p>
          <a:p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33" name="Picture 32" descr="Text, letter, arrow&#10;&#10;Description automatically generated">
            <a:extLst>
              <a:ext uri="{FF2B5EF4-FFF2-40B4-BE49-F238E27FC236}">
                <a16:creationId xmlns:a16="http://schemas.microsoft.com/office/drawing/2014/main" id="{B5E17DE6-3485-4AFB-16B2-02BF3DC8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985" y="2823566"/>
            <a:ext cx="3277057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8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two numbers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A99A085-B8D1-2102-7884-CD8C7115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58" y="1132958"/>
            <a:ext cx="7717048" cy="49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29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two numbers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9A085-B8D1-2102-7884-CD8C7115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69858" y="1161922"/>
            <a:ext cx="7717048" cy="48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49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two numbers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9A085-B8D1-2102-7884-CD8C7115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41902" y="1161922"/>
            <a:ext cx="7572960" cy="48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7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two numbers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9A085-B8D1-2102-7884-CD8C7115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41902" y="1182450"/>
            <a:ext cx="7572960" cy="48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2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two numbers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9A085-B8D1-2102-7884-CD8C7115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41902" y="1192668"/>
            <a:ext cx="7572960" cy="480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7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two numbers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9A085-B8D1-2102-7884-CD8C7115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97281" y="1192668"/>
            <a:ext cx="7462202" cy="480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54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8902AF-8E8B-E710-DC4F-59757EDC1FA4}"/>
              </a:ext>
            </a:extLst>
          </p:cNvPr>
          <p:cNvSpPr/>
          <p:nvPr/>
        </p:nvSpPr>
        <p:spPr>
          <a:xfrm>
            <a:off x="7031457" y="1816925"/>
            <a:ext cx="4943960" cy="3075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err="1">
                <a:solidFill>
                  <a:schemeClr val="bg1"/>
                </a:solidFill>
              </a:rPr>
              <a:t>fullAdder_testbench.v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E2E26C-AB1A-447B-8641-5BC331E15A73}"/>
              </a:ext>
            </a:extLst>
          </p:cNvPr>
          <p:cNvSpPr/>
          <p:nvPr/>
        </p:nvSpPr>
        <p:spPr>
          <a:xfrm>
            <a:off x="7247855" y="2458192"/>
            <a:ext cx="4391145" cy="16269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err="1">
                <a:solidFill>
                  <a:schemeClr val="bg1"/>
                </a:solidFill>
              </a:rPr>
              <a:t>fullAdder.v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24EAF-D51F-93D7-1025-69C28E9A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testbench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42ADA-6904-F8A0-D4C6-9F39B2214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6006563" cy="5105400"/>
          </a:xfrm>
        </p:spPr>
        <p:txBody>
          <a:bodyPr/>
          <a:lstStyle/>
          <a:p>
            <a:r>
              <a:rPr lang="en-US" dirty="0"/>
              <a:t>Logic blocks (</a:t>
            </a:r>
            <a:r>
              <a:rPr lang="en-US" dirty="0" err="1"/>
              <a:t>filename.v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Wil be synthesized</a:t>
            </a:r>
          </a:p>
          <a:p>
            <a:pPr lvl="1"/>
            <a:r>
              <a:rPr lang="en-US" dirty="0"/>
              <a:t>no # </a:t>
            </a:r>
            <a:r>
              <a:rPr lang="en-US" dirty="0" err="1"/>
              <a:t>delaysexcept</a:t>
            </a:r>
            <a:r>
              <a:rPr lang="en-US" dirty="0"/>
              <a:t> for registers</a:t>
            </a:r>
          </a:p>
          <a:p>
            <a:r>
              <a:rPr lang="en-US" dirty="0"/>
              <a:t>Testing blocks (</a:t>
            </a:r>
            <a:r>
              <a:rPr lang="en-US" dirty="0" err="1"/>
              <a:t>filename_testbench.v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Pretty much anything goes</a:t>
            </a:r>
          </a:p>
          <a:p>
            <a:pPr lvl="1"/>
            <a:r>
              <a:rPr lang="en-US" dirty="0"/>
              <a:t>Need # delay statements</a:t>
            </a:r>
          </a:p>
          <a:p>
            <a:r>
              <a:rPr lang="en-US" dirty="0"/>
              <a:t>Instantiate logic blocks inside testing blocks and drive  the inputs and check outputs there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A905B6-1D4B-1404-6CD1-148A2F57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873" y="2879963"/>
            <a:ext cx="4271127" cy="109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3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8902AF-8E8B-E710-DC4F-59757EDC1FA4}"/>
              </a:ext>
            </a:extLst>
          </p:cNvPr>
          <p:cNvSpPr/>
          <p:nvPr/>
        </p:nvSpPr>
        <p:spPr>
          <a:xfrm>
            <a:off x="7031457" y="1816925"/>
            <a:ext cx="4943960" cy="30757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err="1">
                <a:solidFill>
                  <a:schemeClr val="bg1"/>
                </a:solidFill>
              </a:rPr>
              <a:t>fullAdder_testbench.v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E2E26C-AB1A-447B-8641-5BC331E15A73}"/>
              </a:ext>
            </a:extLst>
          </p:cNvPr>
          <p:cNvSpPr/>
          <p:nvPr/>
        </p:nvSpPr>
        <p:spPr>
          <a:xfrm>
            <a:off x="7247855" y="2458192"/>
            <a:ext cx="4391145" cy="16269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b="1" dirty="0" err="1">
                <a:solidFill>
                  <a:schemeClr val="bg1"/>
                </a:solidFill>
              </a:rPr>
              <a:t>fullAdder.v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24EAF-D51F-93D7-1025-69C28E9A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testbench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42ADA-6904-F8A0-D4C6-9F39B2214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6006563" cy="740600"/>
          </a:xfrm>
        </p:spPr>
        <p:txBody>
          <a:bodyPr/>
          <a:lstStyle/>
          <a:p>
            <a:r>
              <a:rPr lang="en-US" dirty="0"/>
              <a:t>Basic flow example for testbench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A905B6-1D4B-1404-6CD1-148A2F57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873" y="2879963"/>
            <a:ext cx="4271127" cy="1098074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F5850EC-C572-96F6-0DDF-FD46FB405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56" y="1816925"/>
            <a:ext cx="3216455" cy="351335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ED32AA-4853-CC8C-A732-77A9C9AB3C98}"/>
              </a:ext>
            </a:extLst>
          </p:cNvPr>
          <p:cNvCxnSpPr>
            <a:cxnSpLocks/>
          </p:cNvCxnSpPr>
          <p:nvPr/>
        </p:nvCxnSpPr>
        <p:spPr>
          <a:xfrm flipV="1">
            <a:off x="4997863" y="2280062"/>
            <a:ext cx="2085931" cy="36862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C6D76-EDA5-ED43-50CF-B575ECD7C056}"/>
              </a:ext>
            </a:extLst>
          </p:cNvPr>
          <p:cNvCxnSpPr>
            <a:cxnSpLocks/>
          </p:cNvCxnSpPr>
          <p:nvPr/>
        </p:nvCxnSpPr>
        <p:spPr>
          <a:xfrm>
            <a:off x="4939502" y="4085112"/>
            <a:ext cx="2088659" cy="22563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395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4EAF-D51F-93D7-1025-69C28E9A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testbench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42ADA-6904-F8A0-D4C6-9F39B2214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9319779" cy="4362574"/>
          </a:xfrm>
        </p:spPr>
        <p:txBody>
          <a:bodyPr>
            <a:normAutofit/>
          </a:bodyPr>
          <a:lstStyle/>
          <a:p>
            <a:r>
              <a:rPr lang="en-US" dirty="0"/>
              <a:t>A number of ways to verify designs</a:t>
            </a:r>
          </a:p>
          <a:p>
            <a:pPr lvl="1"/>
            <a:r>
              <a:rPr lang="en-US" dirty="0"/>
              <a:t>Eyeball text printouts</a:t>
            </a:r>
          </a:p>
          <a:p>
            <a:pPr lvl="2"/>
            <a:r>
              <a:rPr lang="en-US" dirty="0"/>
              <a:t>Quick and easiest</a:t>
            </a:r>
          </a:p>
          <a:p>
            <a:pPr lvl="1"/>
            <a:r>
              <a:rPr lang="en-US" dirty="0"/>
              <a:t>Eyeball waveforms</a:t>
            </a:r>
          </a:p>
          <a:p>
            <a:pPr lvl="2"/>
            <a:r>
              <a:rPr lang="en-US" dirty="0"/>
              <a:t>Quick and easy</a:t>
            </a:r>
          </a:p>
          <a:p>
            <a:pPr lvl="1"/>
            <a:r>
              <a:rPr lang="en-US" dirty="0"/>
              <a:t>Write reference code and some other code to see if the two are the same. Make sure you temporarily force an error to test your setup.</a:t>
            </a:r>
          </a:p>
          <a:p>
            <a:pPr lvl="2"/>
            <a:r>
              <a:rPr lang="en-US" dirty="0"/>
              <a:t>This is the most robust and what </a:t>
            </a:r>
            <a:r>
              <a:rPr lang="en-US" dirty="0" err="1"/>
              <a:t>ius</a:t>
            </a:r>
            <a:r>
              <a:rPr lang="en-US" dirty="0"/>
              <a:t> required for non-trivial designs.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8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8EC9A-3CDE-BAFC-4981-4DBC3446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2B368-89F7-B29C-118C-169596C9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6253913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important procedure</a:t>
            </a:r>
          </a:p>
          <a:p>
            <a:pPr lvl="1"/>
            <a:r>
              <a:rPr lang="en-US" b="1" dirty="0"/>
              <a:t>Analysis: </a:t>
            </a:r>
            <a:r>
              <a:rPr lang="en-US" dirty="0"/>
              <a:t>given circuit, find out its </a:t>
            </a:r>
            <a:r>
              <a:rPr lang="en-US" b="1" dirty="0"/>
              <a:t>function</a:t>
            </a:r>
          </a:p>
          <a:p>
            <a:pPr lvl="2"/>
            <a:r>
              <a:rPr lang="en-US" dirty="0"/>
              <a:t>Function may be expressed as:</a:t>
            </a:r>
          </a:p>
          <a:p>
            <a:pPr lvl="3"/>
            <a:r>
              <a:rPr lang="en-US" dirty="0"/>
              <a:t>Boolean function</a:t>
            </a:r>
          </a:p>
          <a:p>
            <a:pPr lvl="3"/>
            <a:r>
              <a:rPr lang="en-US" dirty="0"/>
              <a:t>Truth table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Design : </a:t>
            </a:r>
            <a:r>
              <a:rPr lang="en-US" dirty="0"/>
              <a:t>given the specifications, desired function, determine </a:t>
            </a:r>
            <a:r>
              <a:rPr lang="en-US" b="1" dirty="0"/>
              <a:t>circuit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Function may be expressed as:</a:t>
            </a:r>
          </a:p>
          <a:p>
            <a:pPr lvl="3"/>
            <a:r>
              <a:rPr lang="en-US" dirty="0"/>
              <a:t>Boolean function</a:t>
            </a:r>
          </a:p>
          <a:p>
            <a:pPr lvl="3"/>
            <a:r>
              <a:rPr lang="en-US" dirty="0"/>
              <a:t>Truth table</a:t>
            </a:r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9A702C19-F8AD-CFB9-7DA6-179210B9FF7B}"/>
              </a:ext>
            </a:extLst>
          </p:cNvPr>
          <p:cNvGrpSpPr>
            <a:grpSpLocks/>
          </p:cNvGrpSpPr>
          <p:nvPr/>
        </p:nvGrpSpPr>
        <p:grpSpPr bwMode="auto">
          <a:xfrm>
            <a:off x="7512843" y="1770227"/>
            <a:ext cx="3481387" cy="1714336"/>
            <a:chOff x="4183" y="1081"/>
            <a:chExt cx="1371" cy="557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5E4E9A3D-E7E9-A2B9-903F-F8EC14681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" y="1081"/>
              <a:ext cx="893" cy="557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graphicFrame>
          <p:nvGraphicFramePr>
            <p:cNvPr id="28" name="Object 6">
              <a:extLst>
                <a:ext uri="{FF2B5EF4-FFF2-40B4-BE49-F238E27FC236}">
                  <a16:creationId xmlns:a16="http://schemas.microsoft.com/office/drawing/2014/main" id="{7710F159-D0E9-DFC3-6650-FE5241DD24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85" y="1103"/>
            <a:ext cx="862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3039709" imgH="1725900" progId="Visio.Drawing.11">
                    <p:embed/>
                  </p:oleObj>
                </mc:Choice>
                <mc:Fallback>
                  <p:oleObj name="Visio" r:id="rId2" imgW="3039709" imgH="1725900" progId="Visio.Drawing.11">
                    <p:embed/>
                    <p:pic>
                      <p:nvPicPr>
                        <p:cNvPr id="28" name="Object 6">
                          <a:extLst>
                            <a:ext uri="{FF2B5EF4-FFF2-40B4-BE49-F238E27FC236}">
                              <a16:creationId xmlns:a16="http://schemas.microsoft.com/office/drawing/2014/main" id="{7710F159-D0E9-DFC3-6650-FE5241DD24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5" y="1103"/>
                          <a:ext cx="862" cy="5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Line 7">
              <a:extLst>
                <a:ext uri="{FF2B5EF4-FFF2-40B4-BE49-F238E27FC236}">
                  <a16:creationId xmlns:a16="http://schemas.microsoft.com/office/drawing/2014/main" id="{3AAD5AFE-C092-1E45-2C9F-3246E8C22B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3" y="1480"/>
              <a:ext cx="17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7D986FE8-DBAF-CA58-BEF5-B23FE40D6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3" y="1253"/>
              <a:ext cx="17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2B0AD8D7-A3B5-9729-A568-E234C416B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3" y="1367"/>
              <a:ext cx="17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Line 12">
              <a:extLst>
                <a:ext uri="{FF2B5EF4-FFF2-40B4-BE49-F238E27FC236}">
                  <a16:creationId xmlns:a16="http://schemas.microsoft.com/office/drawing/2014/main" id="{2347C8C5-99A9-7B01-B1C9-F6BE2C3D3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1" y="1179"/>
              <a:ext cx="171" cy="0"/>
            </a:xfrm>
            <a:prstGeom prst="line">
              <a:avLst/>
            </a:prstGeom>
            <a:noFill/>
            <a:ln w="28575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Line 13">
              <a:extLst>
                <a:ext uri="{FF2B5EF4-FFF2-40B4-BE49-F238E27FC236}">
                  <a16:creationId xmlns:a16="http://schemas.microsoft.com/office/drawing/2014/main" id="{12CAF30B-60BB-D0BE-926D-9D4452CEB7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1" y="1494"/>
              <a:ext cx="171" cy="0"/>
            </a:xfrm>
            <a:prstGeom prst="line">
              <a:avLst/>
            </a:prstGeom>
            <a:noFill/>
            <a:ln w="28575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Text Box 14">
              <a:extLst>
                <a:ext uri="{FF2B5EF4-FFF2-40B4-BE49-F238E27FC236}">
                  <a16:creationId xmlns:a16="http://schemas.microsoft.com/office/drawing/2014/main" id="{70CCA9BD-440C-7B16-7B1F-CD20188B7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0" y="1099"/>
              <a:ext cx="11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en-US" b="1">
                  <a:solidFill>
                    <a:schemeClr val="bg1"/>
                  </a:solidFill>
                </a:rPr>
                <a:t>?</a:t>
              </a:r>
            </a:p>
          </p:txBody>
        </p:sp>
        <p:sp>
          <p:nvSpPr>
            <p:cNvPr id="35" name="Text Box 15">
              <a:extLst>
                <a:ext uri="{FF2B5EF4-FFF2-40B4-BE49-F238E27FC236}">
                  <a16:creationId xmlns:a16="http://schemas.microsoft.com/office/drawing/2014/main" id="{3B59F785-8B3A-CC34-60C7-513E9B222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0" y="1405"/>
              <a:ext cx="11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en-US" b="1">
                  <a:solidFill>
                    <a:schemeClr val="bg1"/>
                  </a:solidFill>
                </a:rPr>
                <a:t>?</a:t>
              </a:r>
            </a:p>
          </p:txBody>
        </p:sp>
      </p:grpSp>
      <p:sp>
        <p:nvSpPr>
          <p:cNvPr id="36" name="AutoShape 5">
            <a:extLst>
              <a:ext uri="{FF2B5EF4-FFF2-40B4-BE49-F238E27FC236}">
                <a16:creationId xmlns:a16="http://schemas.microsoft.com/office/drawing/2014/main" id="{4A85A1A1-17E6-206A-9141-0C9EB28E8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64" y="4006172"/>
            <a:ext cx="2267599" cy="1714336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Line 7">
            <a:extLst>
              <a:ext uri="{FF2B5EF4-FFF2-40B4-BE49-F238E27FC236}">
                <a16:creationId xmlns:a16="http://schemas.microsoft.com/office/drawing/2014/main" id="{FC8B2206-5381-1192-7D42-17CA9986A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843" y="5234215"/>
            <a:ext cx="43422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Line 8">
            <a:extLst>
              <a:ext uri="{FF2B5EF4-FFF2-40B4-BE49-F238E27FC236}">
                <a16:creationId xmlns:a16="http://schemas.microsoft.com/office/drawing/2014/main" id="{7B8C5EEA-DDD0-594E-6261-14DB8A5FF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843" y="4535554"/>
            <a:ext cx="43422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Line 9">
            <a:extLst>
              <a:ext uri="{FF2B5EF4-FFF2-40B4-BE49-F238E27FC236}">
                <a16:creationId xmlns:a16="http://schemas.microsoft.com/office/drawing/2014/main" id="{65760772-7583-FBF1-A870-B819BF5BC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843" y="4886424"/>
            <a:ext cx="43422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Line 12">
            <a:extLst>
              <a:ext uri="{FF2B5EF4-FFF2-40B4-BE49-F238E27FC236}">
                <a16:creationId xmlns:a16="http://schemas.microsoft.com/office/drawing/2014/main" id="{08B414E3-F575-926E-786D-452CA10843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50214" y="4307797"/>
            <a:ext cx="434221" cy="0"/>
          </a:xfrm>
          <a:prstGeom prst="lin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Line 13">
            <a:extLst>
              <a:ext uri="{FF2B5EF4-FFF2-40B4-BE49-F238E27FC236}">
                <a16:creationId xmlns:a16="http://schemas.microsoft.com/office/drawing/2014/main" id="{31E26DB4-3D52-C39E-4786-F4740E07E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50214" y="5277304"/>
            <a:ext cx="434221" cy="0"/>
          </a:xfrm>
          <a:prstGeom prst="lin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Text Box 26">
            <a:extLst>
              <a:ext uri="{FF2B5EF4-FFF2-40B4-BE49-F238E27FC236}">
                <a16:creationId xmlns:a16="http://schemas.microsoft.com/office/drawing/2014/main" id="{5FC8A880-EF46-5A4C-F108-D487669CA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0718" y="4583179"/>
            <a:ext cx="434221" cy="4924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6913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757A-79B1-E2F9-EA9C-35B4BE2D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testbench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1482A-2222-72CF-ED1F-FB038DE6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4-bit Full Adder write testbench and run on </a:t>
            </a:r>
            <a:r>
              <a:rPr lang="en-US" dirty="0" err="1"/>
              <a:t>modelsim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779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BD92-D998-FD9B-CD41-D84A938D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79C88-1795-534E-8837-47DD2AD8F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5959062" cy="5105400"/>
          </a:xfrm>
        </p:spPr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Implement the design with structural or dataflow Verilog 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You have to write these modules: 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Your main module </a:t>
            </a:r>
          </a:p>
          <a:p>
            <a:pPr lvl="1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_4nnand </a:t>
            </a:r>
          </a:p>
          <a:p>
            <a:pPr lvl="1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_4or </a:t>
            </a:r>
          </a:p>
          <a:p>
            <a:pPr lvl="1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_2to1_mux </a:t>
            </a:r>
          </a:p>
          <a:p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Running the design on the FPGA board. </a:t>
            </a:r>
            <a:endParaRPr lang="en-US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/>
            <a:endParaRPr lang="en-US" sz="1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09705-3CE4-F93A-3B18-EADFBE47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730" y="1736519"/>
            <a:ext cx="4870878" cy="306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35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8F34-8100-3998-2044-0B8E97F6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Desıgn</a:t>
            </a:r>
            <a:r>
              <a:rPr lang="en-US" dirty="0"/>
              <a:t>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C5987-FD01-9FA9-BB1A-F647A3DEF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problem statement</a:t>
            </a:r>
          </a:p>
          <a:p>
            <a:pPr lvl="1"/>
            <a:r>
              <a:rPr lang="en-US" dirty="0"/>
              <a:t>Determine the number of inputs and outputs.</a:t>
            </a:r>
          </a:p>
          <a:p>
            <a:pPr lvl="1"/>
            <a:r>
              <a:rPr lang="en-US" dirty="0"/>
              <a:t>Derive truth table.</a:t>
            </a:r>
          </a:p>
          <a:p>
            <a:pPr lvl="1"/>
            <a:r>
              <a:rPr lang="en-US" dirty="0"/>
              <a:t>Simplify the Boolean expression for each output.</a:t>
            </a:r>
          </a:p>
          <a:p>
            <a:pPr lvl="1"/>
            <a:r>
              <a:rPr lang="en-US" dirty="0"/>
              <a:t>Produce the required circuit, draw the logic diagram.</a:t>
            </a:r>
          </a:p>
        </p:txBody>
      </p:sp>
    </p:spTree>
    <p:extLst>
      <p:ext uri="{BB962C8B-B14F-4D97-AF65-F5344CB8AC3E}">
        <p14:creationId xmlns:p14="http://schemas.microsoft.com/office/powerpoint/2010/main" val="286693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BB3D-5150-456F-659A-A5873112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F361EB-7614-C450-A6D1-8B4546CA33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4875" y="1076325"/>
            <a:ext cx="10467975" cy="5105400"/>
          </a:xfrm>
        </p:spPr>
        <p:txBody>
          <a:bodyPr/>
          <a:lstStyle/>
          <a:p>
            <a:r>
              <a:rPr lang="en-US" altLang="en-US" dirty="0"/>
              <a:t>Half Adder</a:t>
            </a:r>
          </a:p>
          <a:p>
            <a:pPr lvl="1"/>
            <a:r>
              <a:rPr lang="en-US" altLang="en-US" dirty="0"/>
              <a:t>Adds 1-bit plus 1-bit</a:t>
            </a:r>
          </a:p>
          <a:p>
            <a:pPr lvl="1"/>
            <a:r>
              <a:rPr lang="en-US" altLang="en-US" dirty="0"/>
              <a:t>Produces Sum and Carry</a:t>
            </a:r>
          </a:p>
        </p:txBody>
      </p:sp>
      <p:graphicFrame>
        <p:nvGraphicFramePr>
          <p:cNvPr id="5" name="Group 92">
            <a:extLst>
              <a:ext uri="{FF2B5EF4-FFF2-40B4-BE49-F238E27FC236}">
                <a16:creationId xmlns:a16="http://schemas.microsoft.com/office/drawing/2014/main" id="{DBC0E834-D57B-2776-52A2-BE225A1BDACB}"/>
              </a:ext>
            </a:extLst>
          </p:cNvPr>
          <p:cNvGraphicFramePr>
            <a:graphicFrameLocks noGrp="1"/>
          </p:cNvGraphicFramePr>
          <p:nvPr/>
        </p:nvGraphicFramePr>
        <p:xfrm>
          <a:off x="1970882" y="3283744"/>
          <a:ext cx="2159000" cy="2159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13249499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3562905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x  y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  S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207704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3914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479238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325855"/>
                  </a:ext>
                </a:extLst>
              </a:tr>
              <a:tr h="431800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548182"/>
                  </a:ext>
                </a:extLst>
              </a:tr>
            </a:tbl>
          </a:graphicData>
        </a:graphic>
      </p:graphicFrame>
      <p:graphicFrame>
        <p:nvGraphicFramePr>
          <p:cNvPr id="6" name="Object 95">
            <a:extLst>
              <a:ext uri="{FF2B5EF4-FFF2-40B4-BE49-F238E27FC236}">
                <a16:creationId xmlns:a16="http://schemas.microsoft.com/office/drawing/2014/main" id="{FC489253-F394-8F4A-C3A3-A91DA36A48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94525" y="4182268"/>
          <a:ext cx="2032000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43905" imgH="619841" progId="Visio.Drawing.11">
                  <p:embed/>
                </p:oleObj>
              </mc:Choice>
              <mc:Fallback>
                <p:oleObj name="Visio" r:id="rId2" imgW="943905" imgH="619841" progId="Visio.Drawing.11">
                  <p:embed/>
                  <p:pic>
                    <p:nvPicPr>
                      <p:cNvPr id="6" name="Object 95">
                        <a:extLst>
                          <a:ext uri="{FF2B5EF4-FFF2-40B4-BE49-F238E27FC236}">
                            <a16:creationId xmlns:a16="http://schemas.microsoft.com/office/drawing/2014/main" id="{FC489253-F394-8F4A-C3A3-A91DA36A48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4525" y="4182268"/>
                        <a:ext cx="2032000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02">
            <a:extLst>
              <a:ext uri="{FF2B5EF4-FFF2-40B4-BE49-F238E27FC236}">
                <a16:creationId xmlns:a16="http://schemas.microsoft.com/office/drawing/2014/main" id="{1B98A134-8621-2F81-0881-C4B867E60FAD}"/>
              </a:ext>
            </a:extLst>
          </p:cNvPr>
          <p:cNvGrpSpPr>
            <a:grpSpLocks/>
          </p:cNvGrpSpPr>
          <p:nvPr/>
        </p:nvGrpSpPr>
        <p:grpSpPr bwMode="auto">
          <a:xfrm>
            <a:off x="6202363" y="4182269"/>
            <a:ext cx="3638550" cy="1477963"/>
            <a:chOff x="2823" y="2727"/>
            <a:chExt cx="2292" cy="931"/>
          </a:xfrm>
        </p:grpSpPr>
        <p:sp>
          <p:nvSpPr>
            <p:cNvPr id="8" name="AutoShape 94">
              <a:extLst>
                <a:ext uri="{FF2B5EF4-FFF2-40B4-BE49-F238E27FC236}">
                  <a16:creationId xmlns:a16="http://schemas.microsoft.com/office/drawing/2014/main" id="{6C63A54B-CD25-ABB8-261D-F38D28DF2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3094"/>
              <a:ext cx="0" cy="174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Line 96">
              <a:extLst>
                <a:ext uri="{FF2B5EF4-FFF2-40B4-BE49-F238E27FC236}">
                  <a16:creationId xmlns:a16="http://schemas.microsoft.com/office/drawing/2014/main" id="{75711C9D-B58D-57EA-F2DA-B0B621158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2840"/>
              <a:ext cx="34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Line 97">
              <a:extLst>
                <a:ext uri="{FF2B5EF4-FFF2-40B4-BE49-F238E27FC236}">
                  <a16:creationId xmlns:a16="http://schemas.microsoft.com/office/drawing/2014/main" id="{B06AD01E-A6C6-EA89-A473-C506A0B479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3" y="3521"/>
              <a:ext cx="34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Line 98">
              <a:extLst>
                <a:ext uri="{FF2B5EF4-FFF2-40B4-BE49-F238E27FC236}">
                  <a16:creationId xmlns:a16="http://schemas.microsoft.com/office/drawing/2014/main" id="{8A90B2A9-DE7A-05DD-00FA-2894EC8300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1" y="2918"/>
              <a:ext cx="34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Line 99">
              <a:extLst>
                <a:ext uri="{FF2B5EF4-FFF2-40B4-BE49-F238E27FC236}">
                  <a16:creationId xmlns:a16="http://schemas.microsoft.com/office/drawing/2014/main" id="{48948838-4BC2-55A5-A634-9DFC28A67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1" y="3440"/>
              <a:ext cx="34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 Box 100">
              <a:extLst>
                <a:ext uri="{FF2B5EF4-FFF2-40B4-BE49-F238E27FC236}">
                  <a16:creationId xmlns:a16="http://schemas.microsoft.com/office/drawing/2014/main" id="{456697EE-7EC7-F628-CDA3-1FE1E6442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7"/>
              <a:ext cx="17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  <a:p>
              <a:pPr>
                <a:spcBef>
                  <a:spcPct val="0"/>
                </a:spcBef>
              </a:pPr>
              <a:endPara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</a:pPr>
              <a:endPara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4" name="Text Box 101">
              <a:extLst>
                <a:ext uri="{FF2B5EF4-FFF2-40B4-BE49-F238E27FC236}">
                  <a16:creationId xmlns:a16="http://schemas.microsoft.com/office/drawing/2014/main" id="{D93D4119-9B02-B9FE-4A4E-054C88534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5" y="2784"/>
              <a:ext cx="170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1500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  <a:p>
              <a:pPr>
                <a:lnSpc>
                  <a:spcPct val="100000"/>
                </a:lnSpc>
                <a:spcBef>
                  <a:spcPct val="15000"/>
                </a:spcBef>
              </a:pPr>
              <a:endPara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15000"/>
                </a:spcBef>
              </a:pPr>
              <a:r>
                <a:rPr lang="en-US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grpSp>
        <p:nvGrpSpPr>
          <p:cNvPr id="15" name="Group 17">
            <a:extLst>
              <a:ext uri="{FF2B5EF4-FFF2-40B4-BE49-F238E27FC236}">
                <a16:creationId xmlns:a16="http://schemas.microsoft.com/office/drawing/2014/main" id="{AC4A6674-0C7D-7B4D-9CD2-A4D3AC346A12}"/>
              </a:ext>
            </a:extLst>
          </p:cNvPr>
          <p:cNvGrpSpPr>
            <a:grpSpLocks/>
          </p:cNvGrpSpPr>
          <p:nvPr/>
        </p:nvGrpSpPr>
        <p:grpSpPr bwMode="auto">
          <a:xfrm>
            <a:off x="6994525" y="1197771"/>
            <a:ext cx="1774825" cy="730251"/>
            <a:chOff x="3560" y="799"/>
            <a:chExt cx="1118" cy="460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EB95F630-6F95-7290-B675-58B4D0109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" y="852"/>
              <a:ext cx="453" cy="407"/>
            </a:xfrm>
            <a:prstGeom prst="roundRect">
              <a:avLst>
                <a:gd name="adj" fmla="val 6839"/>
              </a:avLst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Line 6">
              <a:extLst>
                <a:ext uri="{FF2B5EF4-FFF2-40B4-BE49-F238E27FC236}">
                  <a16:creationId xmlns:a16="http://schemas.microsoft.com/office/drawing/2014/main" id="{F4742B63-FD09-0A79-EC9A-505155AD4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0" y="1139"/>
              <a:ext cx="17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CBA1A3EC-BFF2-FD4B-E0C8-6B2C529C67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0" y="913"/>
              <a:ext cx="17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Line 10">
              <a:extLst>
                <a:ext uri="{FF2B5EF4-FFF2-40B4-BE49-F238E27FC236}">
                  <a16:creationId xmlns:a16="http://schemas.microsoft.com/office/drawing/2014/main" id="{1C0971F2-0853-F2D7-305D-98461E1D0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" y="913"/>
              <a:ext cx="17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8F33A4DD-7E6F-C733-281B-A2015C54A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8" y="913"/>
              <a:ext cx="2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</a:t>
              </a:r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77AA3800-AEBF-44E5-B4F9-89B4911E8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" y="1139"/>
              <a:ext cx="17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 Box 15">
              <a:extLst>
                <a:ext uri="{FF2B5EF4-FFF2-40B4-BE49-F238E27FC236}">
                  <a16:creationId xmlns:a16="http://schemas.microsoft.com/office/drawing/2014/main" id="{871C63E1-339C-87E9-B0F6-2F7E238649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799"/>
              <a:ext cx="113" cy="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5000"/>
                </a:spcBef>
              </a:pPr>
              <a:r>
                <a:rPr lang="en-US" altLang="en-US" sz="20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  <a:p>
              <a:pPr>
                <a:spcBef>
                  <a:spcPct val="25000"/>
                </a:spcBef>
              </a:pPr>
              <a:r>
                <a:rPr lang="en-US" altLang="en-US" sz="20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 Box 16">
              <a:extLst>
                <a:ext uri="{FF2B5EF4-FFF2-40B4-BE49-F238E27FC236}">
                  <a16:creationId xmlns:a16="http://schemas.microsoft.com/office/drawing/2014/main" id="{29B4A4BA-E238-CEB8-E03C-5F0B3DE05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5" y="823"/>
              <a:ext cx="113" cy="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5000"/>
                </a:spcBef>
              </a:pPr>
              <a:r>
                <a:rPr lang="en-US" altLang="en-US" sz="20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  <a:p>
              <a:pPr>
                <a:spcBef>
                  <a:spcPct val="25000"/>
                </a:spcBef>
              </a:pPr>
              <a:r>
                <a:rPr lang="en-US" altLang="en-US" sz="20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24" name="Text Box 93">
            <a:extLst>
              <a:ext uri="{FF2B5EF4-FFF2-40B4-BE49-F238E27FC236}">
                <a16:creationId xmlns:a16="http://schemas.microsoft.com/office/drawing/2014/main" id="{15FA9553-39F5-54CB-1D1F-ED712C414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4888" y="2278856"/>
            <a:ext cx="90011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algn="r"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  y</a:t>
            </a:r>
          </a:p>
          <a:p>
            <a:pPr algn="r"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───</a:t>
            </a:r>
          </a:p>
          <a:p>
            <a:pPr algn="r"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S</a:t>
            </a:r>
          </a:p>
        </p:txBody>
      </p:sp>
    </p:spTree>
    <p:extLst>
      <p:ext uri="{BB962C8B-B14F-4D97-AF65-F5344CB8AC3E}">
        <p14:creationId xmlns:p14="http://schemas.microsoft.com/office/powerpoint/2010/main" val="5525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8ECE-ED77-C986-74F0-4A934D85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BB075-AFE7-B56E-2032-E9DFFEA084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4875" y="1076325"/>
            <a:ext cx="5597525" cy="1743075"/>
          </a:xfrm>
        </p:spPr>
        <p:txBody>
          <a:bodyPr/>
          <a:lstStyle/>
          <a:p>
            <a:r>
              <a:rPr lang="en-US" altLang="en-US" b="1" dirty="0"/>
              <a:t>Full Adder</a:t>
            </a:r>
          </a:p>
          <a:p>
            <a:pPr lvl="1"/>
            <a:r>
              <a:rPr lang="en-US" altLang="en-US" dirty="0"/>
              <a:t>Adds 1-bit plus 1-bit plus 1-bit</a:t>
            </a:r>
          </a:p>
          <a:p>
            <a:pPr lvl="1"/>
            <a:r>
              <a:rPr lang="en-US" altLang="en-US" dirty="0"/>
              <a:t>Produces Sum and Carry</a:t>
            </a:r>
          </a:p>
        </p:txBody>
      </p:sp>
      <p:sp>
        <p:nvSpPr>
          <p:cNvPr id="5" name="Text Box 37">
            <a:extLst>
              <a:ext uri="{FF2B5EF4-FFF2-40B4-BE49-F238E27FC236}">
                <a16:creationId xmlns:a16="http://schemas.microsoft.com/office/drawing/2014/main" id="{0BE94C35-E10B-1293-0D51-C596A545A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8488" y="1997868"/>
            <a:ext cx="900112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algn="r"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  y</a:t>
            </a:r>
          </a:p>
          <a:p>
            <a:pPr algn="r"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  z</a:t>
            </a:r>
          </a:p>
          <a:p>
            <a:pPr algn="r"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───</a:t>
            </a:r>
          </a:p>
          <a:p>
            <a:pPr algn="r"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S</a:t>
            </a:r>
          </a:p>
        </p:txBody>
      </p:sp>
      <p:grpSp>
        <p:nvGrpSpPr>
          <p:cNvPr id="6" name="Group 49">
            <a:extLst>
              <a:ext uri="{FF2B5EF4-FFF2-40B4-BE49-F238E27FC236}">
                <a16:creationId xmlns:a16="http://schemas.microsoft.com/office/drawing/2014/main" id="{8DCD91FA-AE8E-0175-C960-52EB7F4BBDFF}"/>
              </a:ext>
            </a:extLst>
          </p:cNvPr>
          <p:cNvGrpSpPr>
            <a:grpSpLocks/>
          </p:cNvGrpSpPr>
          <p:nvPr/>
        </p:nvGrpSpPr>
        <p:grpSpPr bwMode="auto">
          <a:xfrm>
            <a:off x="9144000" y="1077120"/>
            <a:ext cx="1758950" cy="750888"/>
            <a:chOff x="4024" y="786"/>
            <a:chExt cx="1108" cy="473"/>
          </a:xfrm>
        </p:grpSpPr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2F355A5E-8DB9-F326-2CA1-6284D74F9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6" y="786"/>
              <a:ext cx="446" cy="436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C0396559-8250-8B87-9595-1CC789984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4" y="1139"/>
              <a:ext cx="17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C8695525-613A-E850-42C7-65A19B1DFF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4" y="913"/>
              <a:ext cx="17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DE87DBC8-874E-4AB8-4661-7EA821D5B5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8" y="913"/>
              <a:ext cx="17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4213E29D-A3C7-3FD2-7FF4-5889FDDB70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" y="859"/>
              <a:ext cx="2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</a:t>
              </a:r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51F3D7D5-9318-362F-B084-9265037ED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8" y="1139"/>
              <a:ext cx="17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E5ADAEBE-42BD-D10F-DF51-74F62DB1A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4" y="835"/>
              <a:ext cx="113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65000"/>
                </a:lnSpc>
                <a:spcBef>
                  <a:spcPct val="0"/>
                </a:spcBef>
              </a:pPr>
              <a:r>
                <a:rPr lang="en-US" altLang="en-US" sz="20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  <a:p>
              <a:pPr>
                <a:lnSpc>
                  <a:spcPct val="65000"/>
                </a:lnSpc>
                <a:spcBef>
                  <a:spcPct val="0"/>
                </a:spcBef>
              </a:pPr>
              <a:r>
                <a:rPr lang="en-US" altLang="en-US" sz="20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  <a:p>
              <a:pPr>
                <a:lnSpc>
                  <a:spcPct val="65000"/>
                </a:lnSpc>
                <a:spcBef>
                  <a:spcPct val="0"/>
                </a:spcBef>
              </a:pPr>
              <a:r>
                <a:rPr lang="en-US" altLang="en-US" sz="20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9239438E-4B4C-2B4D-5497-CDEFFFF5B3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9" y="823"/>
              <a:ext cx="113" cy="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5000"/>
                </a:spcBef>
              </a:pPr>
              <a:r>
                <a:rPr lang="en-US" altLang="en-US" sz="20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  <a:p>
              <a:pPr>
                <a:spcBef>
                  <a:spcPct val="25000"/>
                </a:spcBef>
              </a:pPr>
              <a:r>
                <a:rPr lang="en-US" altLang="en-US" sz="20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5" name="Line 48">
              <a:extLst>
                <a:ext uri="{FF2B5EF4-FFF2-40B4-BE49-F238E27FC236}">
                  <a16:creationId xmlns:a16="http://schemas.microsoft.com/office/drawing/2014/main" id="{CE7C264D-635F-6470-B033-29B96E47B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3" y="1026"/>
              <a:ext cx="17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Group 202">
            <a:extLst>
              <a:ext uri="{FF2B5EF4-FFF2-40B4-BE49-F238E27FC236}">
                <a16:creationId xmlns:a16="http://schemas.microsoft.com/office/drawing/2014/main" id="{AF4D300E-4A59-7717-2C17-DDDD4164CC12}"/>
              </a:ext>
            </a:extLst>
          </p:cNvPr>
          <p:cNvGraphicFramePr>
            <a:graphicFrameLocks noGrp="1"/>
          </p:cNvGraphicFramePr>
          <p:nvPr/>
        </p:nvGraphicFramePr>
        <p:xfrm>
          <a:off x="1141412" y="2819400"/>
          <a:ext cx="2159000" cy="3336927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1875138849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546411055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x  y  z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  S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13750"/>
                  </a:ext>
                </a:extLst>
              </a:tr>
              <a:tr h="369888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05487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216890"/>
                  </a:ext>
                </a:extLst>
              </a:tr>
              <a:tr h="369888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40274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564254"/>
                  </a:ext>
                </a:extLst>
              </a:tr>
              <a:tr h="369888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1  0  0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0   1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479536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1  0  1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42918"/>
                  </a:ext>
                </a:extLst>
              </a:tr>
              <a:tr h="369888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1  1  0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1   0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741531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1  1  1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1   1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691919"/>
                  </a:ext>
                </a:extLst>
              </a:tr>
            </a:tbl>
          </a:graphicData>
        </a:graphic>
      </p:graphicFrame>
      <p:graphicFrame>
        <p:nvGraphicFramePr>
          <p:cNvPr id="17" name="Group 104">
            <a:extLst>
              <a:ext uri="{FF2B5EF4-FFF2-40B4-BE49-F238E27FC236}">
                <a16:creationId xmlns:a16="http://schemas.microsoft.com/office/drawing/2014/main" id="{38D791B6-E71D-70E8-7C26-583D3671E739}"/>
              </a:ext>
            </a:extLst>
          </p:cNvPr>
          <p:cNvGraphicFramePr>
            <a:graphicFrameLocks noGrp="1"/>
          </p:cNvGraphicFramePr>
          <p:nvPr/>
        </p:nvGraphicFramePr>
        <p:xfrm>
          <a:off x="4751390" y="2867819"/>
          <a:ext cx="2700337" cy="1439864"/>
        </p:xfrm>
        <a:graphic>
          <a:graphicData uri="http://schemas.openxmlformats.org/drawingml/2006/table">
            <a:tbl>
              <a:tblPr/>
              <a:tblGrid>
                <a:gridCol w="163512">
                  <a:extLst>
                    <a:ext uri="{9D8B030D-6E8A-4147-A177-3AD203B41FA5}">
                      <a16:colId xmlns:a16="http://schemas.microsoft.com/office/drawing/2014/main" val="3246481676"/>
                    </a:ext>
                  </a:extLst>
                </a:gridCol>
                <a:gridCol w="163513">
                  <a:extLst>
                    <a:ext uri="{9D8B030D-6E8A-4147-A177-3AD203B41FA5}">
                      <a16:colId xmlns:a16="http://schemas.microsoft.com/office/drawing/2014/main" val="2312063884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405137006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840224543"/>
                    </a:ext>
                  </a:extLst>
                </a:gridCol>
                <a:gridCol w="592137">
                  <a:extLst>
                    <a:ext uri="{9D8B030D-6E8A-4147-A177-3AD203B41FA5}">
                      <a16:colId xmlns:a16="http://schemas.microsoft.com/office/drawing/2014/main" val="2210139979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3046642638"/>
                    </a:ext>
                  </a:extLst>
                </a:gridCol>
              </a:tblGrid>
              <a:tr h="152400">
                <a:tc rowSpan="2" grid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0" marR="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74455"/>
                  </a:ext>
                </a:extLst>
              </a:tr>
              <a:tr h="1524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057050"/>
                  </a:ext>
                </a:extLst>
              </a:tr>
              <a:tr h="401638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29121"/>
                  </a:ext>
                </a:extLst>
              </a:tr>
              <a:tr h="401638">
                <a:tc grid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49488"/>
                  </a:ext>
                </a:extLst>
              </a:tr>
              <a:tr h="166688">
                <a:tc rowSpan="2" grid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-250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0" marR="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-250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68055"/>
                  </a:ext>
                </a:extLst>
              </a:tr>
              <a:tr h="1651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-250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225370"/>
                  </a:ext>
                </a:extLst>
              </a:tr>
            </a:tbl>
          </a:graphicData>
        </a:graphic>
      </p:graphicFrame>
      <p:graphicFrame>
        <p:nvGraphicFramePr>
          <p:cNvPr id="18" name="Group 151">
            <a:extLst>
              <a:ext uri="{FF2B5EF4-FFF2-40B4-BE49-F238E27FC236}">
                <a16:creationId xmlns:a16="http://schemas.microsoft.com/office/drawing/2014/main" id="{AE88C509-CB3C-265C-8131-BBF19F6B0EFD}"/>
              </a:ext>
            </a:extLst>
          </p:cNvPr>
          <p:cNvGraphicFramePr>
            <a:graphicFrameLocks noGrp="1"/>
          </p:cNvGraphicFramePr>
          <p:nvPr/>
        </p:nvGraphicFramePr>
        <p:xfrm>
          <a:off x="4751390" y="4668044"/>
          <a:ext cx="2700337" cy="1439864"/>
        </p:xfrm>
        <a:graphic>
          <a:graphicData uri="http://schemas.openxmlformats.org/drawingml/2006/table">
            <a:tbl>
              <a:tblPr/>
              <a:tblGrid>
                <a:gridCol w="163512">
                  <a:extLst>
                    <a:ext uri="{9D8B030D-6E8A-4147-A177-3AD203B41FA5}">
                      <a16:colId xmlns:a16="http://schemas.microsoft.com/office/drawing/2014/main" val="1185140865"/>
                    </a:ext>
                  </a:extLst>
                </a:gridCol>
                <a:gridCol w="163513">
                  <a:extLst>
                    <a:ext uri="{9D8B030D-6E8A-4147-A177-3AD203B41FA5}">
                      <a16:colId xmlns:a16="http://schemas.microsoft.com/office/drawing/2014/main" val="135420256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3968213183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3069191774"/>
                    </a:ext>
                  </a:extLst>
                </a:gridCol>
                <a:gridCol w="592137">
                  <a:extLst>
                    <a:ext uri="{9D8B030D-6E8A-4147-A177-3AD203B41FA5}">
                      <a16:colId xmlns:a16="http://schemas.microsoft.com/office/drawing/2014/main" val="4000426002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739774147"/>
                    </a:ext>
                  </a:extLst>
                </a:gridCol>
              </a:tblGrid>
              <a:tr h="152400">
                <a:tc rowSpan="2" grid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923034"/>
                  </a:ext>
                </a:extLst>
              </a:tr>
              <a:tr h="1524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18362"/>
                  </a:ext>
                </a:extLst>
              </a:tr>
              <a:tr h="401638"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595492"/>
                  </a:ext>
                </a:extLst>
              </a:tr>
              <a:tr h="401638">
                <a:tc grid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32240"/>
                  </a:ext>
                </a:extLst>
              </a:tr>
              <a:tr h="166688">
                <a:tc rowSpan="2" grid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-250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37709"/>
                  </a:ext>
                </a:extLst>
              </a:tr>
              <a:tr h="1651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-250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1pPr>
                      <a:lvl2pPr marL="531813" algn="l">
                        <a:buClr>
                          <a:schemeClr val="accent2"/>
                        </a:buClr>
                        <a:buSzPct val="100000"/>
                        <a:buFont typeface="Times New Roman" panose="02020603050405020304" pitchFamily="18" charset="0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989013" algn="l">
                        <a:buClr>
                          <a:srgbClr val="CC3300"/>
                        </a:buClr>
                        <a:buSzPct val="10000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525588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4pPr>
                      <a:lvl5pPr marL="2047875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5pPr>
                      <a:lvl6pPr marL="250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6pPr>
                      <a:lvl7pPr marL="29622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7pPr>
                      <a:lvl8pPr marL="3419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8pPr>
                      <a:lvl9pPr marL="3876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7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354153"/>
                  </a:ext>
                </a:extLst>
              </a:tr>
            </a:tbl>
          </a:graphicData>
        </a:graphic>
      </p:graphicFrame>
      <p:sp>
        <p:nvSpPr>
          <p:cNvPr id="19" name="Oval 198">
            <a:extLst>
              <a:ext uri="{FF2B5EF4-FFF2-40B4-BE49-F238E27FC236}">
                <a16:creationId xmlns:a16="http://schemas.microsoft.com/office/drawing/2014/main" id="{8526FD80-3FF4-FF81-31D9-424EEFBFB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2" y="5379750"/>
            <a:ext cx="1079500" cy="389513"/>
          </a:xfrm>
          <a:prstGeom prst="ellipse">
            <a:avLst/>
          </a:prstGeom>
          <a:noFill/>
          <a:ln w="28575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Oval 199">
            <a:extLst>
              <a:ext uri="{FF2B5EF4-FFF2-40B4-BE49-F238E27FC236}">
                <a16:creationId xmlns:a16="http://schemas.microsoft.com/office/drawing/2014/main" id="{BAF4603F-431B-4538-58F4-1A2E6435E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90" y="5381338"/>
            <a:ext cx="1079500" cy="389513"/>
          </a:xfrm>
          <a:prstGeom prst="ellipse">
            <a:avLst/>
          </a:prstGeom>
          <a:noFill/>
          <a:ln w="28575" algn="ctr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Oval 200">
            <a:extLst>
              <a:ext uri="{FF2B5EF4-FFF2-40B4-BE49-F238E27FC236}">
                <a16:creationId xmlns:a16="http://schemas.microsoft.com/office/drawing/2014/main" id="{2598AF28-71B2-F638-5F68-55A8552F0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7" y="5182106"/>
            <a:ext cx="373063" cy="389513"/>
          </a:xfrm>
          <a:prstGeom prst="ellipse">
            <a:avLst/>
          </a:prstGeom>
          <a:noFill/>
          <a:ln w="28575" algn="ctr">
            <a:solidFill>
              <a:srgbClr val="99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 Box 201">
            <a:extLst>
              <a:ext uri="{FF2B5EF4-FFF2-40B4-BE49-F238E27FC236}">
                <a16:creationId xmlns:a16="http://schemas.microsoft.com/office/drawing/2014/main" id="{72AB5E38-9FFF-FA43-F60A-9E774FB7D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777" y="4307682"/>
            <a:ext cx="39608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2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= xy'z'+x'yz'+x'y'z+xyz = x </a:t>
            </a:r>
            <a:r>
              <a:rPr lang="en-US" altLang="en-US"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en-US"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672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28">
            <a:extLst>
              <a:ext uri="{FF2B5EF4-FFF2-40B4-BE49-F238E27FC236}">
                <a16:creationId xmlns:a16="http://schemas.microsoft.com/office/drawing/2014/main" id="{F6B91838-3BBF-557C-DB92-51AC36CC07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3963" y="3341688"/>
          <a:ext cx="2816225" cy="199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637386" imgH="1121176" progId="Visio.Drawing.11">
                  <p:embed/>
                </p:oleObj>
              </mc:Choice>
              <mc:Fallback>
                <p:oleObj name="Visio" r:id="rId2" imgW="1637386" imgH="1121176" progId="Visio.Drawing.11">
                  <p:embed/>
                  <p:pic>
                    <p:nvPicPr>
                      <p:cNvPr id="19" name="Object 28">
                        <a:extLst>
                          <a:ext uri="{FF2B5EF4-FFF2-40B4-BE49-F238E27FC236}">
                            <a16:creationId xmlns:a16="http://schemas.microsoft.com/office/drawing/2014/main" id="{F6B91838-3BBF-557C-DB92-51AC36CC07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3341688"/>
                        <a:ext cx="2816225" cy="199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7">
            <a:extLst>
              <a:ext uri="{FF2B5EF4-FFF2-40B4-BE49-F238E27FC236}">
                <a16:creationId xmlns:a16="http://schemas.microsoft.com/office/drawing/2014/main" id="{61B4F2B1-3564-AE1F-65B1-8AC483597F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03988" y="2541588"/>
          <a:ext cx="23018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16518" imgH="434035" progId="Visio.Drawing.11">
                  <p:embed/>
                </p:oleObj>
              </mc:Choice>
              <mc:Fallback>
                <p:oleObj name="Visio" r:id="rId4" imgW="1216518" imgH="434035" progId="Visio.Drawing.11">
                  <p:embed/>
                  <p:pic>
                    <p:nvPicPr>
                      <p:cNvPr id="13" name="Object 17">
                        <a:extLst>
                          <a:ext uri="{FF2B5EF4-FFF2-40B4-BE49-F238E27FC236}">
                            <a16:creationId xmlns:a16="http://schemas.microsoft.com/office/drawing/2014/main" id="{61B4F2B1-3564-AE1F-65B1-8AC483597F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3988" y="2541588"/>
                        <a:ext cx="2301875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7DAD44EF-049F-19D0-A8ED-634E4AD8B8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5813" y="1743075"/>
          <a:ext cx="2354262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389644" imgH="1514003" progId="Visio.Drawing.11">
                  <p:embed/>
                </p:oleObj>
              </mc:Choice>
              <mc:Fallback>
                <p:oleObj name="Visio" r:id="rId6" imgW="1389644" imgH="1514003" progId="Visio.Drawing.11">
                  <p:embed/>
                  <p:pic>
                    <p:nvPicPr>
                      <p:cNvPr id="10" name="Object 14">
                        <a:extLst>
                          <a:ext uri="{FF2B5EF4-FFF2-40B4-BE49-F238E27FC236}">
                            <a16:creationId xmlns:a16="http://schemas.microsoft.com/office/drawing/2014/main" id="{7DAD44EF-049F-19D0-A8ED-634E4AD8B8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813" y="1743075"/>
                        <a:ext cx="2354262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2BFE720-BB14-6BF3-573D-3DB7477B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0C75A-2884-3AFD-22AD-1275BB96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Full Adder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E73F3FE1-ADE9-3211-2CE8-D265D6BFB8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6063" y="2822575"/>
            <a:ext cx="3714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0AF350EC-CEA0-6AEC-3AF3-39020AD29B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6063" y="3903663"/>
            <a:ext cx="3714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5A74C550-CBB2-C8E2-4E4A-365DD01C56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5788" y="3019425"/>
            <a:ext cx="360362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B356DDF0-3E5A-D18D-73A1-3D09A6404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5788" y="5164138"/>
            <a:ext cx="360362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3615D975-75E0-FC18-4DA1-05E3E7CCA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6150" y="2847975"/>
            <a:ext cx="269875" cy="243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" name="Line 15">
            <a:extLst>
              <a:ext uri="{FF2B5EF4-FFF2-40B4-BE49-F238E27FC236}">
                <a16:creationId xmlns:a16="http://schemas.microsoft.com/office/drawing/2014/main" id="{AD20E3C6-2858-E1B7-A7F4-8613EFAB1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2401" y="4999038"/>
            <a:ext cx="3714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Line 23">
            <a:extLst>
              <a:ext uri="{FF2B5EF4-FFF2-40B4-BE49-F238E27FC236}">
                <a16:creationId xmlns:a16="http://schemas.microsoft.com/office/drawing/2014/main" id="{42072B08-9A39-72DB-EB95-B552B4223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0738" y="3363913"/>
            <a:ext cx="3714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Line 24">
            <a:extLst>
              <a:ext uri="{FF2B5EF4-FFF2-40B4-BE49-F238E27FC236}">
                <a16:creationId xmlns:a16="http://schemas.microsoft.com/office/drawing/2014/main" id="{0A2FE8EA-071E-7EB1-969E-C53A9592D4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0738" y="3994150"/>
            <a:ext cx="3587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 Box 25">
            <a:extLst>
              <a:ext uri="{FF2B5EF4-FFF2-40B4-BE49-F238E27FC236}">
                <a16:creationId xmlns:a16="http://schemas.microsoft.com/office/drawing/2014/main" id="{D89B2573-2EF6-76D1-EB3F-C6D0C203D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75" y="3197225"/>
            <a:ext cx="2698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7" name="Line 26">
            <a:extLst>
              <a:ext uri="{FF2B5EF4-FFF2-40B4-BE49-F238E27FC236}">
                <a16:creationId xmlns:a16="http://schemas.microsoft.com/office/drawing/2014/main" id="{E8A365F8-998A-41B6-6409-DDCA031A86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0738" y="4624388"/>
            <a:ext cx="3714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Line 27">
            <a:extLst>
              <a:ext uri="{FF2B5EF4-FFF2-40B4-BE49-F238E27FC236}">
                <a16:creationId xmlns:a16="http://schemas.microsoft.com/office/drawing/2014/main" id="{CE2F3643-3442-3EC9-9979-D07AC0113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0463" y="3108325"/>
            <a:ext cx="360362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Line 29">
            <a:extLst>
              <a:ext uri="{FF2B5EF4-FFF2-40B4-BE49-F238E27FC236}">
                <a16:creationId xmlns:a16="http://schemas.microsoft.com/office/drawing/2014/main" id="{4190B109-D22B-C17F-CB60-7CBA3EC164C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0463" y="4302125"/>
            <a:ext cx="360362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Box 30">
            <a:extLst>
              <a:ext uri="{FF2B5EF4-FFF2-40B4-BE49-F238E27FC236}">
                <a16:creationId xmlns:a16="http://schemas.microsoft.com/office/drawing/2014/main" id="{E907895D-1F96-BA88-9021-7BADD1109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6225" y="2976563"/>
            <a:ext cx="2698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2" name="Text Box 31">
            <a:extLst>
              <a:ext uri="{FF2B5EF4-FFF2-40B4-BE49-F238E27FC236}">
                <a16:creationId xmlns:a16="http://schemas.microsoft.com/office/drawing/2014/main" id="{A6B658E4-1A9B-2B89-D9CA-0CC8B880B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538" y="1382713"/>
            <a:ext cx="39608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2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= xy'z'+x'yz'+x'y'z+xyz = x </a:t>
            </a:r>
            <a:r>
              <a:rPr lang="en-US" altLang="en-US"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en-US"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3" name="Text Box 32">
            <a:extLst>
              <a:ext uri="{FF2B5EF4-FFF2-40B4-BE49-F238E27FC236}">
                <a16:creationId xmlns:a16="http://schemas.microsoft.com/office/drawing/2014/main" id="{BA15F1F1-48B0-085B-4CF5-6F7B58420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538" y="1743075"/>
            <a:ext cx="1800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2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= xy + xz + yz</a:t>
            </a:r>
          </a:p>
        </p:txBody>
      </p:sp>
      <p:graphicFrame>
        <p:nvGraphicFramePr>
          <p:cNvPr id="24" name="Object 13">
            <a:extLst>
              <a:ext uri="{FF2B5EF4-FFF2-40B4-BE49-F238E27FC236}">
                <a16:creationId xmlns:a16="http://schemas.microsoft.com/office/drawing/2014/main" id="{1CADE94A-8D09-64DD-06E7-7534C7AAA0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76" y="4208462"/>
          <a:ext cx="2814638" cy="199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637386" imgH="1121176" progId="Visio.Drawing.11">
                  <p:embed/>
                </p:oleObj>
              </mc:Choice>
              <mc:Fallback>
                <p:oleObj name="Visio" r:id="rId8" imgW="1637386" imgH="1121176" progId="Visio.Drawing.11">
                  <p:embed/>
                  <p:pic>
                    <p:nvPicPr>
                      <p:cNvPr id="24" name="Object 13">
                        <a:extLst>
                          <a:ext uri="{FF2B5EF4-FFF2-40B4-BE49-F238E27FC236}">
                            <a16:creationId xmlns:a16="http://schemas.microsoft.com/office/drawing/2014/main" id="{1CADE94A-8D09-64DD-06E7-7534C7AAA0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76" y="4208462"/>
                        <a:ext cx="2814638" cy="199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0">
            <a:extLst>
              <a:ext uri="{FF2B5EF4-FFF2-40B4-BE49-F238E27FC236}">
                <a16:creationId xmlns:a16="http://schemas.microsoft.com/office/drawing/2014/main" id="{49130640-A667-BDA4-3946-70E03FB42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588" y="2590801"/>
            <a:ext cx="26987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595CB2-234F-88E3-C24F-B05D33CCD850}"/>
              </a:ext>
            </a:extLst>
          </p:cNvPr>
          <p:cNvSpPr/>
          <p:nvPr/>
        </p:nvSpPr>
        <p:spPr>
          <a:xfrm>
            <a:off x="6424611" y="2502534"/>
            <a:ext cx="2324101" cy="295116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6706731-2AB5-B7AB-C1AE-490440758215}"/>
              </a:ext>
            </a:extLst>
          </p:cNvPr>
          <p:cNvSpPr/>
          <p:nvPr/>
        </p:nvSpPr>
        <p:spPr>
          <a:xfrm>
            <a:off x="1903412" y="1658143"/>
            <a:ext cx="2492376" cy="454898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7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27">
            <a:extLst>
              <a:ext uri="{FF2B5EF4-FFF2-40B4-BE49-F238E27FC236}">
                <a16:creationId xmlns:a16="http://schemas.microsoft.com/office/drawing/2014/main" id="{51710A7A-7DF7-1000-441E-D2CD6165F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401" y="3443285"/>
            <a:ext cx="1841500" cy="1765301"/>
          </a:xfrm>
          <a:prstGeom prst="roundRect">
            <a:avLst>
              <a:gd name="adj" fmla="val 16667"/>
            </a:avLst>
          </a:prstGeom>
          <a:solidFill>
            <a:srgbClr val="FFFF00">
              <a:alpha val="50000"/>
            </a:srgbClr>
          </a:solidFill>
          <a:ln w="28575" algn="ctr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AutoShape 16">
            <a:extLst>
              <a:ext uri="{FF2B5EF4-FFF2-40B4-BE49-F238E27FC236}">
                <a16:creationId xmlns:a16="http://schemas.microsoft.com/office/drawing/2014/main" id="{811E3FA3-8AE4-C58A-A73A-97D6584DE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0" y="3443285"/>
            <a:ext cx="2010568" cy="1765301"/>
          </a:xfrm>
          <a:prstGeom prst="roundRect">
            <a:avLst>
              <a:gd name="adj" fmla="val 16667"/>
            </a:avLst>
          </a:prstGeom>
          <a:solidFill>
            <a:srgbClr val="FFFF00">
              <a:alpha val="50000"/>
            </a:srgbClr>
          </a:solidFill>
          <a:ln w="28575" algn="ctr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Object 6">
            <a:extLst>
              <a:ext uri="{FF2B5EF4-FFF2-40B4-BE49-F238E27FC236}">
                <a16:creationId xmlns:a16="http://schemas.microsoft.com/office/drawing/2014/main" id="{6E1CE359-B628-7A44-13E5-94E47F4D67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1013" y="3429000"/>
          <a:ext cx="582295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05649" imgH="1116056" progId="Visio.Drawing.11">
                  <p:embed/>
                </p:oleObj>
              </mc:Choice>
              <mc:Fallback>
                <p:oleObj name="Visio" r:id="rId2" imgW="2705649" imgH="1116056" progId="Visio.Drawing.11">
                  <p:embed/>
                  <p:pic>
                    <p:nvPicPr>
                      <p:cNvPr id="27" name="Object 6">
                        <a:extLst>
                          <a:ext uri="{FF2B5EF4-FFF2-40B4-BE49-F238E27FC236}">
                            <a16:creationId xmlns:a16="http://schemas.microsoft.com/office/drawing/2014/main" id="{6E1CE359-B628-7A44-13E5-94E47F4D6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013" y="3429000"/>
                        <a:ext cx="5822950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2BFE720-BB14-6BF3-573D-3DB7477B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0C75A-2884-3AFD-22AD-1275BB96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Full Adder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C7AA58CA-32D8-37E6-1725-9E59D29FF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700" y="3717925"/>
            <a:ext cx="3714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Line 8">
            <a:extLst>
              <a:ext uri="{FF2B5EF4-FFF2-40B4-BE49-F238E27FC236}">
                <a16:creationId xmlns:a16="http://schemas.microsoft.com/office/drawing/2014/main" id="{57641F3C-F149-C5A5-E7CC-1C41F578B6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700" y="4770437"/>
            <a:ext cx="3587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 Box 9">
            <a:extLst>
              <a:ext uri="{FF2B5EF4-FFF2-40B4-BE49-F238E27FC236}">
                <a16:creationId xmlns:a16="http://schemas.microsoft.com/office/drawing/2014/main" id="{88608916-C772-9824-B802-37E4DD88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3525837"/>
            <a:ext cx="269875" cy="2218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lnSpc>
                <a:spcPct val="7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>
              <a:lnSpc>
                <a:spcPct val="7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F18E21B1-51B0-3617-B514-4250E0F488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0175" y="5670550"/>
            <a:ext cx="3714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D397F43C-ACF5-1965-3E33-897545E3D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1100" y="3971925"/>
            <a:ext cx="360363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Line 12">
            <a:extLst>
              <a:ext uri="{FF2B5EF4-FFF2-40B4-BE49-F238E27FC236}">
                <a16:creationId xmlns:a16="http://schemas.microsoft.com/office/drawing/2014/main" id="{796AD07B-6ED7-F01C-FA1B-99233B89A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1100" y="4895850"/>
            <a:ext cx="360363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Text Box 13">
            <a:extLst>
              <a:ext uri="{FF2B5EF4-FFF2-40B4-BE49-F238E27FC236}">
                <a16:creationId xmlns:a16="http://schemas.microsoft.com/office/drawing/2014/main" id="{704AF645-5357-231F-8DEE-D4EFFB590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0363" y="3903662"/>
            <a:ext cx="269875" cy="121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65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>
              <a:lnSpc>
                <a:spcPct val="6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6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6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65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0" name="AutoShape 16">
            <a:extLst>
              <a:ext uri="{FF2B5EF4-FFF2-40B4-BE49-F238E27FC236}">
                <a16:creationId xmlns:a16="http://schemas.microsoft.com/office/drawing/2014/main" id="{C31D5061-FB5C-E08E-E262-00EADDB03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1449387"/>
            <a:ext cx="1081088" cy="977900"/>
          </a:xfrm>
          <a:prstGeom prst="roundRect">
            <a:avLst>
              <a:gd name="adj" fmla="val 16667"/>
            </a:avLst>
          </a:prstGeom>
          <a:solidFill>
            <a:srgbClr val="FFFF00">
              <a:alpha val="50000"/>
            </a:srgbClr>
          </a:solidFill>
          <a:ln w="28575" algn="ctr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</a:p>
        </p:txBody>
      </p:sp>
      <p:sp>
        <p:nvSpPr>
          <p:cNvPr id="41" name="Line 17">
            <a:extLst>
              <a:ext uri="{FF2B5EF4-FFF2-40B4-BE49-F238E27FC236}">
                <a16:creationId xmlns:a16="http://schemas.microsoft.com/office/drawing/2014/main" id="{97BAE5B2-D9C4-9540-D40E-7B0964EFE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9813" y="1809750"/>
            <a:ext cx="371475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Line 18">
            <a:extLst>
              <a:ext uri="{FF2B5EF4-FFF2-40B4-BE49-F238E27FC236}">
                <a16:creationId xmlns:a16="http://schemas.microsoft.com/office/drawing/2014/main" id="{FD39CC08-D312-16B3-03BB-5254CF1C6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9813" y="2170112"/>
            <a:ext cx="358775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Text Box 19">
            <a:extLst>
              <a:ext uri="{FF2B5EF4-FFF2-40B4-BE49-F238E27FC236}">
                <a16:creationId xmlns:a16="http://schemas.microsoft.com/office/drawing/2014/main" id="{E91CF8CC-3929-086E-BA18-F92039F11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1649412"/>
            <a:ext cx="269875" cy="118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44" name="Line 20">
            <a:extLst>
              <a:ext uri="{FF2B5EF4-FFF2-40B4-BE49-F238E27FC236}">
                <a16:creationId xmlns:a16="http://schemas.microsoft.com/office/drawing/2014/main" id="{197052B0-D9D5-B088-290A-A6DE88A688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9813" y="2709862"/>
            <a:ext cx="371475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Line 22">
            <a:extLst>
              <a:ext uri="{FF2B5EF4-FFF2-40B4-BE49-F238E27FC236}">
                <a16:creationId xmlns:a16="http://schemas.microsoft.com/office/drawing/2014/main" id="{D40CE45B-F257-A6B1-2CC5-680960999F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8563" y="1809750"/>
            <a:ext cx="911225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Line 23">
            <a:extLst>
              <a:ext uri="{FF2B5EF4-FFF2-40B4-BE49-F238E27FC236}">
                <a16:creationId xmlns:a16="http://schemas.microsoft.com/office/drawing/2014/main" id="{BEBF5A64-FC3D-20B5-B002-092FE8973B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0875" y="1809750"/>
            <a:ext cx="1439863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Line 24">
            <a:extLst>
              <a:ext uri="{FF2B5EF4-FFF2-40B4-BE49-F238E27FC236}">
                <a16:creationId xmlns:a16="http://schemas.microsoft.com/office/drawing/2014/main" id="{51C0D652-9B92-1E3A-6DA1-75305D237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0375" y="2617787"/>
            <a:ext cx="371475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8" name="Object 25">
            <a:extLst>
              <a:ext uri="{FF2B5EF4-FFF2-40B4-BE49-F238E27FC236}">
                <a16:creationId xmlns:a16="http://schemas.microsoft.com/office/drawing/2014/main" id="{A2DB9A8E-5F56-FEFD-2223-BE9F167125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27900" y="2387600"/>
          <a:ext cx="8366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75732" imgH="259933" progId="Visio.Drawing.11">
                  <p:embed/>
                </p:oleObj>
              </mc:Choice>
              <mc:Fallback>
                <p:oleObj name="Visio" r:id="rId4" imgW="475732" imgH="259933" progId="Visio.Drawing.11">
                  <p:embed/>
                  <p:pic>
                    <p:nvPicPr>
                      <p:cNvPr id="48" name="Object 25">
                        <a:extLst>
                          <a:ext uri="{FF2B5EF4-FFF2-40B4-BE49-F238E27FC236}">
                            <a16:creationId xmlns:a16="http://schemas.microsoft.com/office/drawing/2014/main" id="{A2DB9A8E-5F56-FEFD-2223-BE9F167125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7900" y="2387600"/>
                        <a:ext cx="8366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Line 26">
            <a:extLst>
              <a:ext uri="{FF2B5EF4-FFF2-40B4-BE49-F238E27FC236}">
                <a16:creationId xmlns:a16="http://schemas.microsoft.com/office/drawing/2014/main" id="{913FBA30-1B2C-2454-69FA-75E80313A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8563" y="2170112"/>
            <a:ext cx="371475" cy="0"/>
          </a:xfrm>
          <a:prstGeom prst="line">
            <a:avLst/>
          </a:prstGeom>
          <a:noFill/>
          <a:ln w="28575">
            <a:solidFill>
              <a:srgbClr val="996633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AutoShape 27">
            <a:extLst>
              <a:ext uri="{FF2B5EF4-FFF2-40B4-BE49-F238E27FC236}">
                <a16:creationId xmlns:a16="http://schemas.microsoft.com/office/drawing/2014/main" id="{0057524D-1149-8264-C1A5-8504F9C9B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1449387"/>
            <a:ext cx="1081087" cy="977900"/>
          </a:xfrm>
          <a:prstGeom prst="roundRect">
            <a:avLst>
              <a:gd name="adj" fmla="val 16667"/>
            </a:avLst>
          </a:prstGeom>
          <a:solidFill>
            <a:srgbClr val="FFFF00">
              <a:alpha val="50000"/>
            </a:srgbClr>
          </a:solidFill>
          <a:ln w="28575" algn="ctr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F0B940FD-312D-B47A-8216-85FF9D873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0175" y="2709862"/>
            <a:ext cx="1260475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Line 29">
            <a:extLst>
              <a:ext uri="{FF2B5EF4-FFF2-40B4-BE49-F238E27FC236}">
                <a16:creationId xmlns:a16="http://schemas.microsoft.com/office/drawing/2014/main" id="{57F5937F-3420-1DAC-F55F-65446D3C7F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170112"/>
            <a:ext cx="360363" cy="5397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Line 30">
            <a:extLst>
              <a:ext uri="{FF2B5EF4-FFF2-40B4-BE49-F238E27FC236}">
                <a16:creationId xmlns:a16="http://schemas.microsoft.com/office/drawing/2014/main" id="{99D91F4C-90DC-6A15-2B92-93F18F9F0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4663" y="2170112"/>
            <a:ext cx="371475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Line 31">
            <a:extLst>
              <a:ext uri="{FF2B5EF4-FFF2-40B4-BE49-F238E27FC236}">
                <a16:creationId xmlns:a16="http://schemas.microsoft.com/office/drawing/2014/main" id="{AEC6F5F6-3D06-F564-7DEA-A742AC0EF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0875" y="2170112"/>
            <a:ext cx="371475" cy="0"/>
          </a:xfrm>
          <a:prstGeom prst="line">
            <a:avLst/>
          </a:prstGeom>
          <a:noFill/>
          <a:ln w="28575">
            <a:solidFill>
              <a:srgbClr val="996633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Line 32">
            <a:extLst>
              <a:ext uri="{FF2B5EF4-FFF2-40B4-BE49-F238E27FC236}">
                <a16:creationId xmlns:a16="http://schemas.microsoft.com/office/drawing/2014/main" id="{7884BFC2-B56E-46CB-1C34-3480A64E0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1238" y="2170112"/>
            <a:ext cx="0" cy="349250"/>
          </a:xfrm>
          <a:prstGeom prst="line">
            <a:avLst/>
          </a:prstGeom>
          <a:noFill/>
          <a:ln w="28575">
            <a:solidFill>
              <a:srgbClr val="996633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Line 33">
            <a:extLst>
              <a:ext uri="{FF2B5EF4-FFF2-40B4-BE49-F238E27FC236}">
                <a16:creationId xmlns:a16="http://schemas.microsoft.com/office/drawing/2014/main" id="{54271F29-0B18-3306-EA09-9EA004010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0038" y="2170112"/>
            <a:ext cx="360362" cy="539750"/>
          </a:xfrm>
          <a:prstGeom prst="line">
            <a:avLst/>
          </a:prstGeom>
          <a:noFill/>
          <a:ln w="28575">
            <a:solidFill>
              <a:srgbClr val="996633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Line 34">
            <a:extLst>
              <a:ext uri="{FF2B5EF4-FFF2-40B4-BE49-F238E27FC236}">
                <a16:creationId xmlns:a16="http://schemas.microsoft.com/office/drawing/2014/main" id="{CA11DA73-8989-6716-A7D9-E4DFEC813E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0400" y="2709862"/>
            <a:ext cx="1620838" cy="0"/>
          </a:xfrm>
          <a:prstGeom prst="line">
            <a:avLst/>
          </a:prstGeom>
          <a:noFill/>
          <a:ln w="28575">
            <a:solidFill>
              <a:srgbClr val="996633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Text Box 35">
            <a:extLst>
              <a:ext uri="{FF2B5EF4-FFF2-40B4-BE49-F238E27FC236}">
                <a16:creationId xmlns:a16="http://schemas.microsoft.com/office/drawing/2014/main" id="{0607C7BE-806C-26B0-C911-D440BBB51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8838" y="1730375"/>
            <a:ext cx="269875" cy="1037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55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>
              <a:lnSpc>
                <a:spcPct val="5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5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55000"/>
              </a:lnSpc>
              <a:spcBef>
                <a:spcPct val="0"/>
              </a:spcBef>
            </a:pPr>
            <a:endParaRPr lang="en-US" altLang="en-US" sz="2400" b="1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55000"/>
              </a:lnSpc>
              <a:spcBef>
                <a:spcPct val="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BEDDC6B-5332-9C0E-557D-7CB64BFACA4A}"/>
              </a:ext>
            </a:extLst>
          </p:cNvPr>
          <p:cNvSpPr/>
          <p:nvPr/>
        </p:nvSpPr>
        <p:spPr>
          <a:xfrm>
            <a:off x="2981328" y="3159694"/>
            <a:ext cx="5862635" cy="279025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3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0" grpId="0" animBg="1"/>
      <p:bldP spid="5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27a1ea1-7423-4fc1-b83f-ff044a9ea9bd" xsi:nil="true"/>
    <lcf76f155ced4ddcb4097134ff3c332f xmlns="a15b1639-fbb0-447a-8b39-9028a584faf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2ADB935451FD498D2618B5A1CC5AFE" ma:contentTypeVersion="9" ma:contentTypeDescription="Create a new document." ma:contentTypeScope="" ma:versionID="e21290b3c318c2d32c2757c5a2d20e9f">
  <xsd:schema xmlns:xsd="http://www.w3.org/2001/XMLSchema" xmlns:xs="http://www.w3.org/2001/XMLSchema" xmlns:p="http://schemas.microsoft.com/office/2006/metadata/properties" xmlns:ns2="a15b1639-fbb0-447a-8b39-9028a584faf3" xmlns:ns3="727a1ea1-7423-4fc1-b83f-ff044a9ea9bd" targetNamespace="http://schemas.microsoft.com/office/2006/metadata/properties" ma:root="true" ma:fieldsID="f7067f6ed290f77ee0be7d247eb7f919" ns2:_="" ns3:_="">
    <xsd:import namespace="a15b1639-fbb0-447a-8b39-9028a584faf3"/>
    <xsd:import namespace="727a1ea1-7423-4fc1-b83f-ff044a9ea9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b1639-fbb0-447a-8b39-9028a584fa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be3692f-1297-4794-a8ce-a5527a9dc7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a1ea1-7423-4fc1-b83f-ff044a9ea9b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f50ac8d-9621-47b1-b62a-69e8e5b5d05f}" ma:internalName="TaxCatchAll" ma:showField="CatchAllData" ma:web="727a1ea1-7423-4fc1-b83f-ff044a9ea9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727a1ea1-7423-4fc1-b83f-ff044a9ea9bd"/>
    <ds:schemaRef ds:uri="a15b1639-fbb0-447a-8b39-9028a584faf3"/>
  </ds:schemaRefs>
</ds:datastoreItem>
</file>

<file path=customXml/itemProps2.xml><?xml version="1.0" encoding="utf-8"?>
<ds:datastoreItem xmlns:ds="http://schemas.openxmlformats.org/officeDocument/2006/customXml" ds:itemID="{F0A7DB01-0D83-4128-BF22-8B77D200E5B7}"/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204</TotalTime>
  <Words>1049</Words>
  <Application>Microsoft Office PowerPoint</Application>
  <PresentationFormat>Widescreen</PresentationFormat>
  <Paragraphs>381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Abadi</vt:lpstr>
      <vt:lpstr>Arial</vt:lpstr>
      <vt:lpstr>Calibri</vt:lpstr>
      <vt:lpstr>Digitalis</vt:lpstr>
      <vt:lpstr>ff3</vt:lpstr>
      <vt:lpstr>Times New Roman</vt:lpstr>
      <vt:lpstr>Tw Cen MT</vt:lpstr>
      <vt:lpstr>Wingdings</vt:lpstr>
      <vt:lpstr>WordVisi_MSFontService</vt:lpstr>
      <vt:lpstr>Circuit</vt:lpstr>
      <vt:lpstr>Visio</vt:lpstr>
      <vt:lpstr>Equation</vt:lpstr>
      <vt:lpstr>Digital Design Primer</vt:lpstr>
      <vt:lpstr>Outline</vt:lpstr>
      <vt:lpstr>COMBINATIONAL  CIRCUITS</vt:lpstr>
      <vt:lpstr>COMBINATIONAL  CIRCUITS</vt:lpstr>
      <vt:lpstr>Desıgn procedure</vt:lpstr>
      <vt:lpstr>Binary adder</vt:lpstr>
      <vt:lpstr>Binary adder</vt:lpstr>
      <vt:lpstr>Binary adder</vt:lpstr>
      <vt:lpstr>Binary adder</vt:lpstr>
      <vt:lpstr>Binary adder – 4bit</vt:lpstr>
      <vt:lpstr>Binary subtractor</vt:lpstr>
      <vt:lpstr>comparator</vt:lpstr>
      <vt:lpstr>decoder</vt:lpstr>
      <vt:lpstr>multiplexers</vt:lpstr>
      <vt:lpstr>multiplexers</vt:lpstr>
      <vt:lpstr>Implementation Using Multiplexers</vt:lpstr>
      <vt:lpstr>FPGA</vt:lpstr>
      <vt:lpstr>Programmable logic array (pla)</vt:lpstr>
      <vt:lpstr>FPGA</vt:lpstr>
      <vt:lpstr>FPGA</vt:lpstr>
      <vt:lpstr>Digital Design Primer</vt:lpstr>
      <vt:lpstr>Outline</vt:lpstr>
      <vt:lpstr>Full Adder </vt:lpstr>
      <vt:lpstr>Full Adder </vt:lpstr>
      <vt:lpstr>Full Adder </vt:lpstr>
      <vt:lpstr>Full Adder </vt:lpstr>
      <vt:lpstr>Full Adder </vt:lpstr>
      <vt:lpstr>Adder/subtractor</vt:lpstr>
      <vt:lpstr>Comparing two numbers</vt:lpstr>
      <vt:lpstr>Comparing two numbers</vt:lpstr>
      <vt:lpstr>Comparing two numbers</vt:lpstr>
      <vt:lpstr>Comparing two numbers</vt:lpstr>
      <vt:lpstr>Comparing two numbers</vt:lpstr>
      <vt:lpstr>Comparing two numbers</vt:lpstr>
      <vt:lpstr>Comparing two numbers</vt:lpstr>
      <vt:lpstr>Comparing two numbers</vt:lpstr>
      <vt:lpstr>Write testbench</vt:lpstr>
      <vt:lpstr>Write testbench</vt:lpstr>
      <vt:lpstr>Write testbench</vt:lpstr>
      <vt:lpstr>Write testbench</vt:lpstr>
      <vt:lpstr>Combinational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 Primer</dc:title>
  <dc:creator>Alp Arslan Bayrakci</dc:creator>
  <cp:lastModifiedBy>Fatma Nur Esirci</cp:lastModifiedBy>
  <cp:revision>17</cp:revision>
  <dcterms:created xsi:type="dcterms:W3CDTF">2022-06-29T15:15:42Z</dcterms:created>
  <dcterms:modified xsi:type="dcterms:W3CDTF">2022-08-04T23:21:46Z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0x0101008C2ADB935451FD498D2618B5A1CC5AFE</vt:lpwstr>
  </property>
</Properties>
</file>